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257" r:id="rId3"/>
    <p:sldId id="308" r:id="rId4"/>
    <p:sldId id="258" r:id="rId5"/>
    <p:sldId id="266" r:id="rId6"/>
    <p:sldId id="263" r:id="rId7"/>
    <p:sldId id="314" r:id="rId8"/>
    <p:sldId id="267" r:id="rId9"/>
    <p:sldId id="279" r:id="rId10"/>
    <p:sldId id="268" r:id="rId11"/>
    <p:sldId id="264" r:id="rId12"/>
    <p:sldId id="271" r:id="rId13"/>
    <p:sldId id="272" r:id="rId14"/>
    <p:sldId id="273" r:id="rId15"/>
    <p:sldId id="274" r:id="rId16"/>
    <p:sldId id="290" r:id="rId17"/>
    <p:sldId id="275" r:id="rId18"/>
    <p:sldId id="276" r:id="rId19"/>
    <p:sldId id="277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309" r:id="rId29"/>
    <p:sldId id="288" r:id="rId30"/>
    <p:sldId id="292" r:id="rId31"/>
    <p:sldId id="293" r:id="rId32"/>
    <p:sldId id="294" r:id="rId33"/>
    <p:sldId id="311" r:id="rId34"/>
    <p:sldId id="296" r:id="rId35"/>
    <p:sldId id="295" r:id="rId36"/>
    <p:sldId id="313" r:id="rId37"/>
    <p:sldId id="297" r:id="rId38"/>
    <p:sldId id="298" r:id="rId39"/>
    <p:sldId id="299" r:id="rId40"/>
    <p:sldId id="316" r:id="rId41"/>
    <p:sldId id="317" r:id="rId42"/>
    <p:sldId id="348" r:id="rId43"/>
    <p:sldId id="300" r:id="rId44"/>
    <p:sldId id="312" r:id="rId45"/>
    <p:sldId id="301" r:id="rId46"/>
    <p:sldId id="318" r:id="rId47"/>
    <p:sldId id="319" r:id="rId48"/>
    <p:sldId id="320" r:id="rId49"/>
    <p:sldId id="321" r:id="rId50"/>
    <p:sldId id="302" r:id="rId51"/>
    <p:sldId id="324" r:id="rId52"/>
    <p:sldId id="347" r:id="rId53"/>
    <p:sldId id="303" r:id="rId54"/>
    <p:sldId id="304" r:id="rId55"/>
    <p:sldId id="325" r:id="rId56"/>
    <p:sldId id="326" r:id="rId57"/>
    <p:sldId id="327" r:id="rId58"/>
    <p:sldId id="437" r:id="rId59"/>
    <p:sldId id="328" r:id="rId60"/>
    <p:sldId id="350" r:id="rId61"/>
    <p:sldId id="438" r:id="rId62"/>
    <p:sldId id="357" r:id="rId63"/>
    <p:sldId id="352" r:id="rId64"/>
    <p:sldId id="353" r:id="rId65"/>
    <p:sldId id="354" r:id="rId66"/>
    <p:sldId id="355" r:id="rId67"/>
    <p:sldId id="356" r:id="rId68"/>
    <p:sldId id="333" r:id="rId69"/>
    <p:sldId id="334" r:id="rId70"/>
    <p:sldId id="335" r:id="rId71"/>
    <p:sldId id="439" r:id="rId72"/>
    <p:sldId id="359" r:id="rId73"/>
    <p:sldId id="360" r:id="rId74"/>
    <p:sldId id="330" r:id="rId75"/>
    <p:sldId id="331" r:id="rId76"/>
    <p:sldId id="336" r:id="rId77"/>
    <p:sldId id="337" r:id="rId78"/>
    <p:sldId id="339" r:id="rId79"/>
    <p:sldId id="440" r:id="rId80"/>
    <p:sldId id="361" r:id="rId81"/>
    <p:sldId id="340" r:id="rId82"/>
    <p:sldId id="344" r:id="rId83"/>
    <p:sldId id="345" r:id="rId84"/>
    <p:sldId id="346" r:id="rId85"/>
    <p:sldId id="362" r:id="rId86"/>
    <p:sldId id="364" r:id="rId87"/>
    <p:sldId id="365" r:id="rId88"/>
    <p:sldId id="366" r:id="rId89"/>
    <p:sldId id="367" r:id="rId90"/>
    <p:sldId id="369" r:id="rId91"/>
    <p:sldId id="368" r:id="rId92"/>
    <p:sldId id="441" r:id="rId93"/>
    <p:sldId id="370" r:id="rId94"/>
    <p:sldId id="371" r:id="rId95"/>
    <p:sldId id="372" r:id="rId96"/>
    <p:sldId id="373" r:id="rId97"/>
    <p:sldId id="436" r:id="rId98"/>
    <p:sldId id="374" r:id="rId99"/>
    <p:sldId id="375" r:id="rId100"/>
    <p:sldId id="376" r:id="rId101"/>
    <p:sldId id="384" r:id="rId102"/>
    <p:sldId id="442" r:id="rId103"/>
    <p:sldId id="377" r:id="rId104"/>
    <p:sldId id="378" r:id="rId105"/>
    <p:sldId id="385" r:id="rId106"/>
    <p:sldId id="392" r:id="rId107"/>
    <p:sldId id="393" r:id="rId108"/>
    <p:sldId id="394" r:id="rId109"/>
    <p:sldId id="386" r:id="rId110"/>
    <p:sldId id="395" r:id="rId111"/>
    <p:sldId id="396" r:id="rId112"/>
    <p:sldId id="443" r:id="rId113"/>
    <p:sldId id="397" r:id="rId114"/>
  </p:sldIdLst>
  <p:sldSz cx="12192000" cy="6858000"/>
  <p:notesSz cx="7104063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7" autoAdjust="0"/>
    <p:restoredTop sz="47302" autoAdjust="0"/>
  </p:normalViewPr>
  <p:slideViewPr>
    <p:cSldViewPr snapToGrid="0">
      <p:cViewPr varScale="1">
        <p:scale>
          <a:sx n="40" d="100"/>
          <a:sy n="40" d="100"/>
        </p:scale>
        <p:origin x="58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53ED8F8-7B2B-4374-B347-B8FEA7B6B5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D39B04-7951-4311-A27A-ECBE09FE6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6E44857-7936-4A60-98C2-48EDA96F5E2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8DF3B6-E8F8-4A3D-8B01-C276B8765A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70C1D3-9A77-493A-B083-083813E197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856B924-2ED9-4CE5-9F39-AADEA614A6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82831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22C42F7-2DBD-4C06-81B9-89A36FF5052C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58F664F-52E9-40F8-A80C-E3A598F4D2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01839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AC1EF9-593D-4399-9CA6-26ED290AD9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32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57BD9A-EEE0-4166-BA1A-C3FE25EEED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8963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AA5AF0-CED6-4427-A95C-B12210D098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5881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4236A5-BBEF-4F5F-B515-82FC88273A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1612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4236A5-BBEF-4F5F-B515-82FC88273A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5402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B620AE-96B5-40D2-AF4F-9A4EAFAECF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5831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6436DF-9B9A-46CB-899D-1B21515419B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6646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672022-6C55-4C5C-9398-9745517097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55458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9EEF36-361A-431F-B190-CEAF44C717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5134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49DC17-8D5E-42DA-85D5-FF7E6AEFC1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6791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32B232-89D5-4873-B14A-46CC93A329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91193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109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7F055A-CED4-4531-8108-DC358F497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490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92D74B-9C9B-4000-8BED-8BFB0F68A0E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4953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65C018-C848-4AC8-996C-2F87D57AB1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4332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6C81C4-1326-48BC-800A-E621FC67BD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0113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6C81C4-1326-48BC-800A-E621FC67BD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0138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355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780485-28B5-414D-85EA-903294E15F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493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35670">
              <a:defRPr/>
            </a:pP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745BEA-FB31-491C-9E25-16AF61A747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889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98649-F06D-40EF-BC03-DA93B166DB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888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857653-FF52-4855-907A-AF5B901F43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697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458145-0C54-436A-BAF8-580B69FF36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498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F4F5F2-1D70-4855-94C6-A7A6E4ECEF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155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EB1CDB-2C47-408A-A83E-468554A59E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36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1B3248-C701-421D-8D80-81DA394238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68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C287DF-E3E7-4498-B3F1-33E4DE4885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841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75755-E1E8-4E61-86D5-2A02FE417E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745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5B55B2-F0E2-4817-B2E2-8E1F12DABD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812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5FBC16-3650-48CE-9C1C-B53244358F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781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F8730-1F81-45DD-AFE3-60AB8FC2FE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55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EB228-6F90-4326-92A3-55930D5268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531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7237ED-7124-4A33-869E-4F82918D3D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8936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37F04-9C80-4A29-A73D-CFB8FF534A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361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53918A-8ADC-4C65-A5B9-AAC19F236E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895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944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35670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98B0B3-2E10-4789-8788-57B3C4AF7E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96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265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7464FD-B677-4683-BB3C-10E0097CCC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243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D967A4-1415-46C4-89E2-173A8690C3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267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9D1A8A-E338-4B0E-89B8-7BAB4B4C4C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300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8278F8-9FE6-460F-A27E-5F55C9847B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784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2D24FB-DBFA-427E-ACA9-B7296BC26A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435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FD127A-F069-4FEA-83F9-73C3601378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816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3299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78246B-67D3-46EB-B8AF-EE86E523BC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6262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7FB6D2-F539-4013-9F9B-10962E5E50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292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46838-71BF-4FF8-BE2A-70BA72D3CF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633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35670">
              <a:defRPr/>
            </a:pP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CE80F8-A5DF-4B99-AAE9-3D4CE21D6D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418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8511-AAF5-4F44-8045-2B57395862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096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D2CD19-F86F-44AD-8BAD-A1416967CC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5403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0D770C-504B-45A6-87F5-D33A9032E5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6515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760355-A510-46AD-A45C-7E52B61B59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630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095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C24951-71C5-4FFE-9ED1-50E0754997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3608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D53C51-9608-424C-8E72-C7CEE5DB68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448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906A5E-B594-4C53-9B5D-48A2D9C58F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7588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6E0026-790E-4243-80E2-A55E77C4BD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296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017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5BA287-830D-4F6D-8DF7-82BD234192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056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A4A2EE-EE84-4203-B53E-0F33EB6978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4461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3A779D-A077-46A8-BE87-B2AFCC47C0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1032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31A2AF-468C-431B-904A-3D9173F297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7287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8E2D60-76F1-4EF1-9BB2-821D663F89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0226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E7A05-BDDE-4E31-8E75-79BDD5DAC6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185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98336D-AD00-4D65-A6B1-33E253A425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2111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720DB7-C720-42A9-B01C-D0E7E85323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5068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213A84-432A-400C-80CD-7D5E21D8AD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47645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8D6A9E-CA2C-4A9D-B989-C4C7C6B2AC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3269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8D6A9E-CA2C-4A9D-B989-C4C7C6B2AC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18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B5E7B6-2795-4271-95B4-1C74DE3ECB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263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D81C45-0BD6-4E95-8BFE-032BB26217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2506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8D6A9E-CA2C-4A9D-B989-C4C7C6B2AC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7024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E6BFC8-C812-44C0-8F87-0B697B151C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9645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392945-9731-41BF-A80C-C19C43A76AB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044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41C431-7DA1-462E-8470-9A2DF46C04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1009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CD6AF2-A342-4B47-84DE-AC7E3E47F7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05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31F02E-BF39-4452-B7E6-00104C57CC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4823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CBE747-8045-4B9F-A9DF-C5E097F8D4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6641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39E3F2-6823-4405-BD10-32CBC286BF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8717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5EB225-55D3-4DEF-9155-6063732985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230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035670"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14580-66FF-4396-8602-F76BA9DC94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2963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E10B88-D803-4F97-983D-EBA05BFF04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8042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5912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E7D539-70F1-428B-84D5-81E0994939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6005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DBD764-0990-41FF-996F-8A16276413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1379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927E64-B5BD-4DCE-80AB-8830B96D79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9211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12C25F-F197-4DF5-8BAD-C2E955171F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383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87DC3C-4DCA-4231-BBD0-CC3CBD2F7C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7835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CA66AA-AB45-4294-B211-FE32B39A4F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541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5E675C-1429-40C2-A78C-D8EBCAB1A3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169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24E1B8-B5EC-44E6-8337-BC4EADEDAB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871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8E6E02-172D-454E-A502-D41152F293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33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24E1B8-B5EC-44E6-8337-BC4EADEDAB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3601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90BB97-7B21-4575-9A45-AEB9E49585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7419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F299BE-28C8-42A2-8DFA-84AA754E9E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3849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303DC3-06AD-45C5-8BD4-6FC1B38E2E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6571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5D4610-41FC-4C82-B245-B405DD325E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8882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FCACA4-E3D6-42D5-A4AB-2E74D1C235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0813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790780-DFE6-4B3B-B8A3-2AE7B5A288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390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226109-EF39-4624-AB87-529E87931C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9088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CA742C-765A-41A7-BFA8-96852D3624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8945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11BF37-C881-42D6-A5ED-8DDBFD34FE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87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74ADED-E576-49AD-8CE0-F1F50A40F4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463487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16480-FA0B-4A6E-8877-8C23C92F93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6757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247154-1F35-4F94-8D68-C2EDC9A23F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2793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DF2070-5BE2-4285-8738-4706A204A4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8403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78133B-5D3A-492A-BC0C-0CB2B6E3EF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6303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7CC0A6-D326-4279-B7EB-FE117BFC9B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3433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DF2070-5BE2-4285-8738-4706A204A4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994711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A844D3-9514-49A5-9E7D-5913E77875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6922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8450E-1A78-4B0E-89C4-A6645024D018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73009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2EB930-D3C8-4DB1-9D32-1C4EDCFF9C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2892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F664F-52E9-40F8-A80C-E3A598F4D2A7}" type="slidenum">
              <a:rPr lang="zh-TW" altLang="en-US" smtClean="0"/>
              <a:t>99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301F58-DF1C-47BA-8804-9F547E5AFC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95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592305-E50E-4B85-AC6A-0A6FA5DA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343694-1B81-4281-93E8-D556F0E4F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686133-510E-42A0-A985-F5D0A2C7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FF5B-3EA5-4BC2-8F8F-8D8B7CBBCF67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FBC8C5-03A0-4EDC-B908-59E7B204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61215C-2FFA-42A1-AE28-27241647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12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FF520-8EAE-47E2-B70B-32A39A2F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92E562-E0FD-48D8-B791-0895CCA9A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D610D6-F6EE-42A8-AFB6-FBF76E2E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2973-9E15-4D8A-9E14-A723D2F0DF39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9BE276-6950-4381-B7A0-2A786ED67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060A3E-1D74-4C65-A619-D53CF9D0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74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D54022-A60B-4053-B69D-5E951CB07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F697E3E-70DF-40D3-BEA0-90ED87334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FFCA53-5E9B-4ACA-943D-8CE7AD24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F293-86C6-489B-968B-13F79D11B37E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E1C456-FE12-4225-8520-D6A1B963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E5CFDA-C765-43F4-8B40-C4BF91B9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33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2DBD1-416F-4544-BB3B-87E46589E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F496CF-66F9-4D6C-9F12-8EED03574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6C7E82-866A-4180-ABDF-06CC8B31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7C18-9D72-40EC-8BEB-46BAC3F02E33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C77E77-B24E-4FCE-9AD2-18EEEA55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3654E6-65B8-4255-A630-76BE63FA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7288" y="6356350"/>
            <a:ext cx="2743200" cy="365125"/>
          </a:xfrm>
        </p:spPr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0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98FD2-6738-44E1-9858-31E2A54B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1725FD-E0B8-4A5A-B279-BF3602B22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9CE05-8793-48D5-9EE8-74421210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50D5-2F2D-43CE-9BEB-4B887C68A4C1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AB3F99-9339-4F4A-A1EE-DC18C660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E027FE-FDD4-4B84-8DFA-370A1B61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9378C91B-96FB-4F21-A4D9-90A0A10ABDB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8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18D26-30C4-4F51-98E0-B38BE92A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65EC28-7497-45B7-A6B7-38C6AB5FB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BABD7B2-7669-4400-8D36-75E55300F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5777E3-41A0-4F25-BCEE-FCEAF9C5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4AFF-4DEA-414E-AE34-C07253497691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C2BE36-A075-4009-B374-E51D70F0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2B1E64-8F50-4DEC-B25C-3B33CF87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39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75859-8FA9-44FB-9017-003FC791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B978C1-D5BB-4870-819A-BEDA7B61B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816CB4-7FC1-4972-8673-2395411AF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7C42EA-CC31-4451-B8DE-46C9A67BE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2F097E9-5DA9-4D78-8D89-B3636EEEE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DF4441C-4766-4E14-B8A7-88CE62557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58F4-6122-4BBC-875D-657152B8EB03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9A172A9-C752-43BC-A899-05C645D8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14EBE45-E67D-49CC-9F56-18A9FFBA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2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1AE77C-C827-4E11-9014-C0BCE3F3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1C497F8-C46A-478D-8656-7ECC58FB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AC077-057C-4C0E-B56C-B001AEBB011A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90089-4752-4047-948B-52E9104F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986E0-68D3-4A1E-854A-78AEBC73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140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C8FDE2A-6091-4736-A04E-8A5EDB42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9BE6C-7D2C-4B84-BD9E-DEBBFA6951DC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13DA16F-D897-4EDC-9570-193F0342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7BDE2D-F181-41CB-A0FF-AA505EF5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4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5C690-644D-4D53-B845-104DD557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CDDF-3DFC-4F30-BC4B-D349B801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593ED6-3A47-4836-AA92-82F38D5EE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14E65C-AB9B-46B5-8744-F70AE468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1B47B-5F91-4733-91EA-3B94494142C9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6165D6-5F0D-479E-9658-E0B0FF05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7AB657-3BD8-4399-89D5-424054A4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871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00A86-653B-4F55-ADE5-92126212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125F324-1F64-4CE0-9BF7-EFA5DFB75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E9FA498-9BE2-404A-BB01-438F679B2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320F0F-AA34-4685-A0B6-B62D648EC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706C-2FEC-4334-A07D-C1E38368C7D8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C1F8F5-ADD9-44C7-BF55-180CE619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EEA5E0-0F9F-4B18-8236-F06344EB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50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BA83D05-F17D-4ADF-BE4B-A036CB95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AB02C4-457A-490E-A9A4-A7CDE6068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0C0F7-EE38-492E-AFB0-5AF1AF893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5E1BA-AF22-41A2-993D-9B50AFBCA0D5}" type="datetime1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5EE881-C2A6-4B95-99A6-28BC980C7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11FA55-C124-42D9-9ED0-F6DE8BB74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8C91B-96FB-4F21-A4D9-90A0A10ABD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85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mailto:t111368008@ntut.org.tw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-foundation.org/openaccess/content_cvpr_2016/papers/Redmon_You_Only_Look_CVPR_2016_paper.pdf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xeyAB" TargetMode="External"/><Relationship Id="rId5" Type="http://schemas.openxmlformats.org/officeDocument/2006/relationships/hyperlink" Target="https://pjreddie.com/darknet/yolo/" TargetMode="External"/><Relationship Id="rId4" Type="http://schemas.openxmlformats.org/officeDocument/2006/relationships/hyperlink" Target="https://www.sciencedirect.com/science/article/pii/S0031320317304120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eyAB/darknet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eyAB/darknet/releases/download/darknet_yolo_v3_optimal/yolov4.weights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E89A17-683F-40C3-9E68-417012D67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483" y="1214438"/>
            <a:ext cx="10195034" cy="2387600"/>
          </a:xfrm>
        </p:spPr>
        <p:txBody>
          <a:bodyPr>
            <a:normAutofit/>
          </a:bodyPr>
          <a:lstStyle/>
          <a:p>
            <a:r>
              <a:rPr lang="en-US" altLang="zh-TW" sz="6600" b="1" dirty="0">
                <a:latin typeface="Georgia" panose="02040502050405020303" pitchFamily="18" charset="0"/>
              </a:rPr>
              <a:t>Masked Face Detection</a:t>
            </a:r>
            <a:endParaRPr lang="zh-TW" altLang="en-US" sz="6600" dirty="0">
              <a:latin typeface="Georgia" panose="02040502050405020303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A20913-F138-4F6C-A9FC-ABA85A425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Georgia" panose="02040502050405020303" pitchFamily="18" charset="0"/>
              </a:rPr>
              <a:t>Yi-Ching Lee (</a:t>
            </a:r>
            <a:r>
              <a:rPr lang="zh-TW" altLang="en-US" sz="3600" dirty="0">
                <a:latin typeface="Georgia" panose="02040502050405020303" pitchFamily="18" charset="0"/>
                <a:ea typeface="微軟正黑體" panose="020B0604030504040204" pitchFamily="34" charset="-120"/>
              </a:rPr>
              <a:t>李依靜</a:t>
            </a:r>
            <a:r>
              <a:rPr lang="en-US" altLang="zh-TW" sz="3600" dirty="0">
                <a:latin typeface="Georgia" panose="02040502050405020303" pitchFamily="18" charset="0"/>
              </a:rPr>
              <a:t>)</a:t>
            </a:r>
            <a:endParaRPr lang="zh-TW" altLang="en-US" sz="3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18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Classes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427409A-D364-4E3E-A2CC-ED515088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We have three classes, good, bad, and none.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Good means someone wears mask perfectly.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Bad</a:t>
            </a:r>
            <a:r>
              <a:rPr lang="zh-TW" altLang="en-US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latin typeface="Georgia" panose="02040502050405020303" pitchFamily="18" charset="0"/>
              </a:rPr>
              <a:t>means someone does not wear mask.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None means someone wears mask unproperly.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3F5D34-2397-4890-8E96-7CB572AD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22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Detection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9677398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2800" dirty="0">
              <a:latin typeface="Georgia" panose="02040502050405020303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5FDFE2-194C-4971-A3CF-BD381CAD5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43"/>
          <a:stretch/>
        </p:blipFill>
        <p:spPr>
          <a:xfrm>
            <a:off x="554566" y="2610196"/>
            <a:ext cx="11082867" cy="303177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37F1E6-C98E-4E0D-918F-4878251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D5C450-A36E-4402-B971-437EC5DBB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3967"/>
          <a:stretch/>
        </p:blipFill>
        <p:spPr>
          <a:xfrm>
            <a:off x="554566" y="2019528"/>
            <a:ext cx="11324321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779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the Result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2800" dirty="0">
              <a:latin typeface="Georgia" panose="02040502050405020303" pitchFamily="18" charset="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320AB3-1275-48F4-AEE9-2FCE9E63B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29"/>
          <a:stretch/>
        </p:blipFill>
        <p:spPr>
          <a:xfrm>
            <a:off x="2212771" y="1670739"/>
            <a:ext cx="7766458" cy="468561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B307CE4-5E51-4D0D-8969-9596FE6F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9317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Build a Function 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2800" dirty="0">
              <a:latin typeface="Georgia" panose="02040502050405020303" pitchFamily="18" charset="0"/>
            </a:endParaRPr>
          </a:p>
          <a:p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B307CE4-5E51-4D0D-8969-9596FE6F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102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91FBC7-B3E9-44D3-BB48-08F2158CF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9" y="1693800"/>
            <a:ext cx="9956801" cy="46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067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Build a Function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1241"/>
            <a:ext cx="6010657" cy="4915721"/>
          </a:xfrm>
        </p:spPr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Define the function of </a:t>
            </a:r>
            <a:r>
              <a:rPr lang="en-US" altLang="zh-TW" dirty="0" err="1">
                <a:latin typeface="Georgia" panose="02040502050405020303" pitchFamily="18" charset="0"/>
              </a:rPr>
              <a:t>take_photo</a:t>
            </a:r>
            <a:r>
              <a:rPr lang="en-US" altLang="zh-TW" dirty="0">
                <a:latin typeface="Georgia" panose="02040502050405020303" pitchFamily="18" charset="0"/>
              </a:rPr>
              <a:t>.</a:t>
            </a:r>
          </a:p>
          <a:p>
            <a:r>
              <a:rPr lang="en-US" altLang="zh-TW" dirty="0">
                <a:latin typeface="Georgia" panose="02040502050405020303" pitchFamily="18" charset="0"/>
              </a:rPr>
              <a:t>The whole function is show in the right side.</a:t>
            </a:r>
          </a:p>
          <a:p>
            <a:r>
              <a:rPr lang="en-US" altLang="zh-TW" dirty="0">
                <a:latin typeface="Georgia" panose="02040502050405020303" pitchFamily="18" charset="0"/>
              </a:rPr>
              <a:t>The following four pages are the explanation of this function.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39491B5-F9EE-4A4A-A4F0-7F1B5C9C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9C486A-5C9F-44E7-8E16-A49BB4A20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65"/>
          <a:stretch/>
        </p:blipFill>
        <p:spPr>
          <a:xfrm>
            <a:off x="6783022" y="179536"/>
            <a:ext cx="4488531" cy="64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352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Build a Function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529"/>
            <a:ext cx="10515600" cy="49157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Georgia" panose="02040502050405020303" pitchFamily="18" charset="0"/>
              </a:rPr>
              <a:t>Do not need to type this page, which is same as page 104.</a:t>
            </a:r>
          </a:p>
          <a:p>
            <a:r>
              <a:rPr lang="en-US" altLang="zh-TW" dirty="0" err="1">
                <a:latin typeface="Georgia" panose="02040502050405020303" pitchFamily="18" charset="0"/>
              </a:rPr>
              <a:t>IPython.display</a:t>
            </a:r>
            <a:r>
              <a:rPr lang="en-US" altLang="zh-TW" dirty="0">
                <a:latin typeface="Georgia" panose="02040502050405020303" pitchFamily="18" charset="0"/>
              </a:rPr>
              <a:t>: display function can open the video or image and </a:t>
            </a:r>
            <a:r>
              <a:rPr lang="en-US" altLang="zh-TW" dirty="0" err="1">
                <a:latin typeface="Georgia" panose="02040502050405020303" pitchFamily="18" charset="0"/>
              </a:rPr>
              <a:t>Javascript</a:t>
            </a:r>
            <a:r>
              <a:rPr lang="en-US" altLang="zh-TW" dirty="0">
                <a:latin typeface="Georgia" panose="02040502050405020303" pitchFamily="18" charset="0"/>
              </a:rPr>
              <a:t> function can support JavaScript.</a:t>
            </a:r>
          </a:p>
          <a:p>
            <a:r>
              <a:rPr lang="en-US" altLang="zh-TW" dirty="0" err="1">
                <a:latin typeface="Georgia" panose="02040502050405020303" pitchFamily="18" charset="0"/>
              </a:rPr>
              <a:t>google.colab.output</a:t>
            </a:r>
            <a:r>
              <a:rPr lang="en-US" altLang="zh-TW" dirty="0">
                <a:latin typeface="Georgia" panose="02040502050405020303" pitchFamily="18" charset="0"/>
              </a:rPr>
              <a:t>: </a:t>
            </a:r>
            <a:r>
              <a:rPr lang="en-US" altLang="zh-TW" dirty="0" err="1">
                <a:latin typeface="Georgia" panose="02040502050405020303" pitchFamily="18" charset="0"/>
              </a:rPr>
              <a:t>eval_js</a:t>
            </a:r>
            <a:r>
              <a:rPr lang="en-US" altLang="zh-TW" dirty="0">
                <a:latin typeface="Georgia" panose="02040502050405020303" pitchFamily="18" charset="0"/>
              </a:rPr>
              <a:t> function</a:t>
            </a:r>
            <a:r>
              <a:rPr lang="zh-TW" altLang="en-US" dirty="0">
                <a:latin typeface="Georgia" panose="02040502050405020303" pitchFamily="18" charset="0"/>
              </a:rPr>
              <a:t> </a:t>
            </a:r>
            <a:r>
              <a:rPr lang="en-US" altLang="zh-TW" dirty="0">
                <a:latin typeface="Georgia" panose="02040502050405020303" pitchFamily="18" charset="0"/>
              </a:rPr>
              <a:t>can translate the JavaScript to python.</a:t>
            </a:r>
          </a:p>
          <a:p>
            <a:r>
              <a:rPr lang="en-US" altLang="zh-TW" dirty="0">
                <a:latin typeface="Georgia" panose="02040502050405020303" pitchFamily="18" charset="0"/>
              </a:rPr>
              <a:t>base64: b64decode function can decode the screen shot to binary data.</a:t>
            </a:r>
          </a:p>
          <a:p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FE455DD-5DF6-4E6F-BF36-9A7DB4FA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D29A03-C76B-4414-8FDF-401F7CFFA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"/>
          <a:stretch/>
        </p:blipFill>
        <p:spPr>
          <a:xfrm>
            <a:off x="1446477" y="4418425"/>
            <a:ext cx="929904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144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Build a Function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Do not need to type this page, which is same as page 104.</a:t>
            </a:r>
            <a:endParaRPr lang="zh-TW" altLang="en-US" sz="3200" dirty="0">
              <a:latin typeface="Georgia" panose="02040502050405020303" pitchFamily="18" charset="0"/>
            </a:endParaRPr>
          </a:p>
          <a:p>
            <a:r>
              <a:rPr lang="en-US" altLang="zh-TW" sz="3200" dirty="0">
                <a:latin typeface="Georgia" panose="02040502050405020303" pitchFamily="18" charset="0"/>
              </a:rPr>
              <a:t>Using JavaScript to show the stream.</a:t>
            </a:r>
          </a:p>
          <a:p>
            <a:r>
              <a:rPr lang="en-US" altLang="zh-TW" sz="3200" dirty="0">
                <a:latin typeface="Georgia" panose="02040502050405020303" pitchFamily="18" charset="0"/>
              </a:rPr>
              <a:t>Set the variable in JavaScript.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93721A-E71C-4D61-A9F7-0FB8C645F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61"/>
          <a:stretch/>
        </p:blipFill>
        <p:spPr>
          <a:xfrm>
            <a:off x="1778798" y="2889132"/>
            <a:ext cx="8634403" cy="3797744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8ACE1C7-8A48-427B-8B19-BF7EECC5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7911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Build a Function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Do not need to type this page, which is same as page 104.</a:t>
            </a:r>
            <a:endParaRPr lang="zh-TW" altLang="en-US" sz="3200" dirty="0">
              <a:latin typeface="Georgia" panose="02040502050405020303" pitchFamily="18" charset="0"/>
            </a:endParaRPr>
          </a:p>
          <a:p>
            <a:r>
              <a:rPr lang="en-US" altLang="zh-TW" sz="3200" dirty="0">
                <a:latin typeface="Georgia" panose="02040502050405020303" pitchFamily="18" charset="0"/>
              </a:rPr>
              <a:t>Set the variable in JavaScript.</a:t>
            </a:r>
          </a:p>
          <a:p>
            <a:r>
              <a:rPr lang="en-US" altLang="zh-TW" sz="3200" dirty="0">
                <a:latin typeface="Georgia" panose="02040502050405020303" pitchFamily="18" charset="0"/>
              </a:rPr>
              <a:t>If the user click the button and take the picture.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93721A-E71C-4D61-A9F7-0FB8C645F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13" b="33108"/>
          <a:stretch/>
        </p:blipFill>
        <p:spPr>
          <a:xfrm>
            <a:off x="1778798" y="3300984"/>
            <a:ext cx="8634403" cy="2672516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6C5CE5-55AB-4D5B-8F2B-D56148C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9337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Build a Function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Do not need to type this page, which is same as page 104.</a:t>
            </a:r>
            <a:endParaRPr lang="zh-TW" altLang="en-US" sz="3200" dirty="0">
              <a:latin typeface="Georgia" panose="02040502050405020303" pitchFamily="18" charset="0"/>
            </a:endParaRPr>
          </a:p>
          <a:p>
            <a:r>
              <a:rPr lang="en-US" altLang="zh-TW" sz="3200" dirty="0">
                <a:latin typeface="Georgia" panose="02040502050405020303" pitchFamily="18" charset="0"/>
              </a:rPr>
              <a:t>Save the picture.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93721A-E71C-4D61-A9F7-0FB8C645F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17" b="102"/>
          <a:stretch/>
        </p:blipFill>
        <p:spPr>
          <a:xfrm>
            <a:off x="1778798" y="2800989"/>
            <a:ext cx="8634403" cy="337597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D1B48E-93EF-46D9-9345-340829F0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0166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Open Camera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r>
              <a:rPr lang="en-US" altLang="zh-TW" sz="3200" dirty="0">
                <a:latin typeface="Georgia" panose="02040502050405020303" pitchFamily="18" charset="0"/>
              </a:rPr>
              <a:t>Using the function that we build to detect yourselves.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D1B283D-6DB0-439C-85FB-599E1C75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6A81B3-5E05-4361-BC9C-087B037D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19" y="2578079"/>
            <a:ext cx="11669961" cy="35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064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967739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Detecting Video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2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A808F4-E93C-4FE5-B4D1-C4A774310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"/>
          <a:stretch/>
        </p:blipFill>
        <p:spPr>
          <a:xfrm>
            <a:off x="41148" y="1856286"/>
            <a:ext cx="12109704" cy="4682626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00BE6B2-2A75-4E6B-B6BB-97FA58B2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929A74-D02B-4A31-A4F8-AD9E91ACD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318"/>
          <a:stretch/>
        </p:blipFill>
        <p:spPr>
          <a:xfrm>
            <a:off x="41148" y="1838381"/>
            <a:ext cx="12192000" cy="4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5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Open Image in </a:t>
            </a:r>
            <a:r>
              <a:rPr lang="en-US" altLang="zh-TW" sz="4800" b="1" dirty="0" err="1">
                <a:latin typeface="Georgia" panose="02040502050405020303" pitchFamily="18" charset="0"/>
              </a:rPr>
              <a:t>LabelImg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B2D74C-C818-46E7-B4E0-8ED430B17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" t="764" r="768" b="970"/>
          <a:stretch/>
        </p:blipFill>
        <p:spPr>
          <a:xfrm>
            <a:off x="3293186" y="1359062"/>
            <a:ext cx="8060614" cy="51968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D1A9A27-90F8-4B1E-86A9-6E5111EA8893}"/>
              </a:ext>
            </a:extLst>
          </p:cNvPr>
          <p:cNvSpPr/>
          <p:nvPr/>
        </p:nvSpPr>
        <p:spPr>
          <a:xfrm>
            <a:off x="3293186" y="1752600"/>
            <a:ext cx="690235" cy="452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C16F311-3885-4901-8A70-66B280504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" t="883" r="1313" b="2292"/>
          <a:stretch/>
        </p:blipFill>
        <p:spPr>
          <a:xfrm>
            <a:off x="780827" y="2594186"/>
            <a:ext cx="6350000" cy="3439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418DBB0-CB6E-4D69-8D2F-D81EC800203E}"/>
              </a:ext>
            </a:extLst>
          </p:cNvPr>
          <p:cNvCxnSpPr>
            <a:cxnSpLocks/>
          </p:cNvCxnSpPr>
          <p:nvPr/>
        </p:nvCxnSpPr>
        <p:spPr>
          <a:xfrm>
            <a:off x="3116105" y="4961467"/>
            <a:ext cx="1932656" cy="7408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819532C-A791-4DFA-8E9A-BD98DE7231ED}"/>
              </a:ext>
            </a:extLst>
          </p:cNvPr>
          <p:cNvCxnSpPr>
            <a:cxnSpLocks/>
            <a:stCxn id="5" idx="2"/>
            <a:endCxn id="22" idx="0"/>
          </p:cNvCxnSpPr>
          <p:nvPr/>
        </p:nvCxnSpPr>
        <p:spPr>
          <a:xfrm flipH="1">
            <a:off x="3156990" y="2204720"/>
            <a:ext cx="481314" cy="14663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2475354-24B3-4D5A-94DF-A4979B7B22F2}"/>
              </a:ext>
            </a:extLst>
          </p:cNvPr>
          <p:cNvSpPr/>
          <p:nvPr/>
        </p:nvSpPr>
        <p:spPr>
          <a:xfrm>
            <a:off x="2602951" y="3671023"/>
            <a:ext cx="1108077" cy="1290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5671D2C-6CE2-4608-8B50-AA983A9301D2}"/>
              </a:ext>
            </a:extLst>
          </p:cNvPr>
          <p:cNvSpPr/>
          <p:nvPr/>
        </p:nvSpPr>
        <p:spPr>
          <a:xfrm>
            <a:off x="5048761" y="5715000"/>
            <a:ext cx="910168" cy="245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1B0CC9-15DC-41C0-AC67-F4697687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9F87C4-1AEE-4CE5-BA63-EE4639808155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https://www.ettoday.net/news/20220502/2242088.htm</a:t>
            </a:r>
          </a:p>
        </p:txBody>
      </p:sp>
    </p:spTree>
    <p:extLst>
      <p:ext uri="{BB962C8B-B14F-4D97-AF65-F5344CB8AC3E}">
        <p14:creationId xmlns:p14="http://schemas.microsoft.com/office/powerpoint/2010/main" val="16703065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Exercise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261241"/>
            <a:ext cx="10905744" cy="49157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sz="3200" dirty="0">
                <a:latin typeface="Georgia" panose="02040502050405020303" pitchFamily="18" charset="0"/>
              </a:rPr>
              <a:t>Training the weight until 6000.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sz="3200" dirty="0">
                <a:latin typeface="Georgia" panose="02040502050405020303" pitchFamily="18" charset="0"/>
              </a:rPr>
              <a:t>Detect one image and one video.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(You can try using your own image or downloaded on net.)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sz="3200" dirty="0">
                <a:latin typeface="Georgia" panose="02040502050405020303" pitchFamily="18" charset="0"/>
              </a:rPr>
              <a:t>Take a picture by webcam and detect this picture.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A727D8-211B-4BF6-A480-F781E056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1614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Send Your Works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Georgia" panose="02040502050405020303" pitchFamily="18" charset="0"/>
              </a:rPr>
              <a:t>Please download your code as .</a:t>
            </a:r>
            <a:r>
              <a:rPr kumimoji="1" lang="en-US" altLang="zh-TW" sz="3200" dirty="0" err="1">
                <a:latin typeface="Georgia" panose="02040502050405020303" pitchFamily="18" charset="0"/>
              </a:rPr>
              <a:t>ipynb</a:t>
            </a:r>
            <a:r>
              <a:rPr kumimoji="1" lang="en-US" altLang="zh-TW" sz="3200" dirty="0">
                <a:latin typeface="Georgia" panose="02040502050405020303" pitchFamily="18" charset="0"/>
              </a:rPr>
              <a:t> file after you finished.</a:t>
            </a:r>
          </a:p>
          <a:p>
            <a:r>
              <a:rPr kumimoji="1" lang="en-US" altLang="zh-TW" sz="3200" dirty="0">
                <a:latin typeface="Georgia" panose="02040502050405020303" pitchFamily="18" charset="0"/>
              </a:rPr>
              <a:t>Please download your weight after training.</a:t>
            </a:r>
          </a:p>
          <a:p>
            <a:r>
              <a:rPr kumimoji="1" lang="en-US" altLang="zh-TW" sz="3200" dirty="0">
                <a:latin typeface="Georgia" panose="02040502050405020303" pitchFamily="18" charset="0"/>
              </a:rPr>
              <a:t>Please send the weight and the detected image to the mail: </a:t>
            </a:r>
            <a:r>
              <a:rPr kumimoji="1" lang="en-US" altLang="zh-TW" sz="3200" dirty="0">
                <a:latin typeface="Georgia" panose="02040502050405020303" pitchFamily="18" charset="0"/>
                <a:hlinkClick r:id="rId3"/>
              </a:rPr>
              <a:t>t111368008@ntut.org.tw</a:t>
            </a:r>
            <a:endParaRPr kumimoji="1" lang="en-US" altLang="zh-TW" sz="3200" dirty="0">
              <a:latin typeface="Georgia" panose="02040502050405020303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742C962-B061-47D7-9512-DE1CC573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4433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References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latin typeface="Georgia" panose="02040502050405020303" pitchFamily="18" charset="0"/>
                <a:hlinkClick r:id="rId3"/>
              </a:rPr>
              <a:t>https://github.com/heartexlabs/labelImg</a:t>
            </a:r>
          </a:p>
          <a:p>
            <a:r>
              <a:rPr kumimoji="1" lang="en-US" altLang="zh-TW" sz="2400" dirty="0">
                <a:latin typeface="Georgia" panose="02040502050405020303" pitchFamily="18" charset="0"/>
                <a:hlinkClick r:id="rId4"/>
              </a:rPr>
              <a:t>https://www.sciencedirect.com/science/article/pii/S0031320317304120</a:t>
            </a:r>
            <a:endParaRPr kumimoji="1" lang="en-US" altLang="zh-TW" sz="2400" dirty="0">
              <a:latin typeface="Georgia" panose="02040502050405020303" pitchFamily="18" charset="0"/>
              <a:hlinkClick r:id="rId3"/>
            </a:endParaRPr>
          </a:p>
          <a:p>
            <a:r>
              <a:rPr kumimoji="1" lang="en-US" altLang="zh-TW" sz="2400" dirty="0">
                <a:latin typeface="Georgia" panose="02040502050405020303" pitchFamily="18" charset="0"/>
                <a:hlinkClick r:id="rId3"/>
              </a:rPr>
              <a:t>https://www.cv-foundation.org/openaccess/content_cvpr_2016/papers/Redmon_You_Only_Look_CVPR_2016_paper.pdf</a:t>
            </a:r>
            <a:endParaRPr kumimoji="1" lang="en-US" altLang="zh-TW" sz="2400" dirty="0">
              <a:latin typeface="Georgia" panose="02040502050405020303" pitchFamily="18" charset="0"/>
            </a:endParaRPr>
          </a:p>
          <a:p>
            <a:r>
              <a:rPr kumimoji="1" lang="en-US" altLang="zh-TW" sz="2400" dirty="0">
                <a:latin typeface="Georgia" panose="02040502050405020303" pitchFamily="18" charset="0"/>
                <a:hlinkClick r:id="rId5"/>
              </a:rPr>
              <a:t>https://pjreddie.com/darknet/yolo/</a:t>
            </a:r>
            <a:endParaRPr kumimoji="1" lang="en-US" altLang="zh-TW" sz="2400" dirty="0">
              <a:latin typeface="Georgia" panose="02040502050405020303" pitchFamily="18" charset="0"/>
            </a:endParaRPr>
          </a:p>
          <a:p>
            <a:r>
              <a:rPr kumimoji="1" lang="en-US" altLang="zh-TW" sz="2400" dirty="0">
                <a:latin typeface="Georgia" panose="02040502050405020303" pitchFamily="18" charset="0"/>
                <a:hlinkClick r:id="rId6"/>
              </a:rPr>
              <a:t>https://github.com/AlexeyAB</a:t>
            </a:r>
            <a:endParaRPr kumimoji="1" lang="en-US" altLang="zh-TW" sz="2400" dirty="0">
              <a:latin typeface="Georgia" panose="02040502050405020303" pitchFamily="18" charset="0"/>
            </a:endParaRPr>
          </a:p>
          <a:p>
            <a:endParaRPr kumimoji="1" lang="en-US" altLang="zh-TW" sz="2000" dirty="0">
              <a:latin typeface="Georgia" panose="02040502050405020303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742C962-B061-47D7-9512-DE1CC573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5344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18147-B808-4891-B09F-B78E42B2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002631"/>
            <a:ext cx="115316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Georgia" panose="02040502050405020303" pitchFamily="18" charset="0"/>
              </a:rPr>
              <a:t>Thank you!</a:t>
            </a:r>
            <a:endParaRPr lang="zh-TW" altLang="en-US" sz="5400" b="1" dirty="0"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7F433A-1A72-4556-B438-77F3D5A7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1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Labeling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AE83303-0EBA-4260-A30E-8D8731248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" t="1006" r="958" b="847"/>
          <a:stretch/>
        </p:blipFill>
        <p:spPr>
          <a:xfrm>
            <a:off x="2060072" y="1205681"/>
            <a:ext cx="8071855" cy="52002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62EB0E-3B7E-4BD7-825A-897DD1113CF3}"/>
              </a:ext>
            </a:extLst>
          </p:cNvPr>
          <p:cNvSpPr/>
          <p:nvPr/>
        </p:nvSpPr>
        <p:spPr>
          <a:xfrm>
            <a:off x="2293938" y="1570660"/>
            <a:ext cx="1955800" cy="166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8C0AE1B-3A6A-4ADF-960D-4705006CA582}"/>
              </a:ext>
            </a:extLst>
          </p:cNvPr>
          <p:cNvSpPr/>
          <p:nvPr/>
        </p:nvSpPr>
        <p:spPr>
          <a:xfrm>
            <a:off x="2293938" y="1408735"/>
            <a:ext cx="263526" cy="148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49CCAC-DD07-4752-AF89-0CC5B8A8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E971F1-A3A5-4E4F-B9FE-2223F033422B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https://www.ettoday.net/news/20220502/2242088.htm</a:t>
            </a:r>
          </a:p>
        </p:txBody>
      </p:sp>
    </p:spTree>
    <p:extLst>
      <p:ext uri="{BB962C8B-B14F-4D97-AF65-F5344CB8AC3E}">
        <p14:creationId xmlns:p14="http://schemas.microsoft.com/office/powerpoint/2010/main" val="365766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Labeling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332C449-12F5-491A-82C4-F7B8CA5B4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" t="1669" r="737" b="1239"/>
          <a:stretch/>
        </p:blipFill>
        <p:spPr>
          <a:xfrm>
            <a:off x="2111641" y="1261241"/>
            <a:ext cx="7968717" cy="509510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04350F-A421-4261-A055-74097904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D11E58-5B35-4EFE-937E-FA2E3442E0C3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https://www.ettoday.net/news/20220502/2242088.htm</a:t>
            </a:r>
          </a:p>
        </p:txBody>
      </p:sp>
    </p:spTree>
    <p:extLst>
      <p:ext uri="{BB962C8B-B14F-4D97-AF65-F5344CB8AC3E}">
        <p14:creationId xmlns:p14="http://schemas.microsoft.com/office/powerpoint/2010/main" val="180086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Labeling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74CC7B4-F7A1-441D-B07E-D13CBBAA9E06}"/>
              </a:ext>
            </a:extLst>
          </p:cNvPr>
          <p:cNvGrpSpPr/>
          <p:nvPr/>
        </p:nvGrpSpPr>
        <p:grpSpPr>
          <a:xfrm>
            <a:off x="2111033" y="1261241"/>
            <a:ext cx="7969933" cy="5095109"/>
            <a:chOff x="1872252" y="1261241"/>
            <a:chExt cx="8447496" cy="540041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617A090-3343-4DDA-955A-4FBF9BE64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" t="865" r="325" b="1112"/>
            <a:stretch/>
          </p:blipFill>
          <p:spPr>
            <a:xfrm>
              <a:off x="1872252" y="1261241"/>
              <a:ext cx="8447496" cy="540041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638097C-9740-41F9-B18D-E8A84A92CAE0}"/>
                </a:ext>
              </a:extLst>
            </p:cNvPr>
            <p:cNvSpPr/>
            <p:nvPr/>
          </p:nvSpPr>
          <p:spPr>
            <a:xfrm>
              <a:off x="8356600" y="2504440"/>
              <a:ext cx="1963148" cy="2092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54E78B-D611-4CA6-A265-A11193EB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69A920-8F10-4DA6-ACC5-B9AFBCEEEF04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https://www.ettoday.net/news/20220502/2242088.htm</a:t>
            </a:r>
          </a:p>
        </p:txBody>
      </p:sp>
    </p:spTree>
    <p:extLst>
      <p:ext uri="{BB962C8B-B14F-4D97-AF65-F5344CB8AC3E}">
        <p14:creationId xmlns:p14="http://schemas.microsoft.com/office/powerpoint/2010/main" val="287353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Save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9C2435D-3D29-4EC6-87A1-9C542F23CEDF}"/>
              </a:ext>
            </a:extLst>
          </p:cNvPr>
          <p:cNvGrpSpPr/>
          <p:nvPr/>
        </p:nvGrpSpPr>
        <p:grpSpPr>
          <a:xfrm>
            <a:off x="2074014" y="1211938"/>
            <a:ext cx="8043971" cy="5228276"/>
            <a:chOff x="1977259" y="1201887"/>
            <a:chExt cx="8237482" cy="535405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D930D48-3B73-42A6-B19F-DD2B88948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7" t="805" r="971" b="805"/>
            <a:stretch/>
          </p:blipFill>
          <p:spPr>
            <a:xfrm>
              <a:off x="1977259" y="1201887"/>
              <a:ext cx="8237482" cy="535405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74201C5-0171-4E0A-AE08-2C5C2CFD290D}"/>
                </a:ext>
              </a:extLst>
            </p:cNvPr>
            <p:cNvSpPr/>
            <p:nvPr/>
          </p:nvSpPr>
          <p:spPr>
            <a:xfrm>
              <a:off x="1977259" y="2457143"/>
              <a:ext cx="1953391" cy="1284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C0F2786-262B-4D2A-A54F-26D1D52911E7}"/>
                </a:ext>
              </a:extLst>
            </p:cNvPr>
            <p:cNvSpPr/>
            <p:nvPr/>
          </p:nvSpPr>
          <p:spPr>
            <a:xfrm>
              <a:off x="1977259" y="1442107"/>
              <a:ext cx="200791" cy="1284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F9B9F-A227-4D17-B4A6-2A8525B7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A2E285C-9B54-4592-9779-4605B1C9CDC8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https://www.ettoday.net/news/20220502/2242088.htm</a:t>
            </a:r>
          </a:p>
        </p:txBody>
      </p:sp>
    </p:spTree>
    <p:extLst>
      <p:ext uri="{BB962C8B-B14F-4D97-AF65-F5344CB8AC3E}">
        <p14:creationId xmlns:p14="http://schemas.microsoft.com/office/powerpoint/2010/main" val="58680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44A1B0CD-C56F-44FF-89EA-C6CCB329D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" r="787" b="3252"/>
          <a:stretch/>
        </p:blipFill>
        <p:spPr>
          <a:xfrm>
            <a:off x="1440454" y="1178313"/>
            <a:ext cx="9410682" cy="54912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0F646B-BC60-4D57-8273-80E2DE52E1D8}"/>
              </a:ext>
            </a:extLst>
          </p:cNvPr>
          <p:cNvSpPr/>
          <p:nvPr/>
        </p:nvSpPr>
        <p:spPr>
          <a:xfrm>
            <a:off x="1440455" y="2847976"/>
            <a:ext cx="928095" cy="61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F4D944-A434-417B-9CFA-DE7D8355FE8E}"/>
              </a:ext>
            </a:extLst>
          </p:cNvPr>
          <p:cNvSpPr/>
          <p:nvPr/>
        </p:nvSpPr>
        <p:spPr>
          <a:xfrm>
            <a:off x="1440454" y="6031560"/>
            <a:ext cx="928095" cy="410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Setting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6C948BE-9CC6-44AB-B4BA-8927E6AA4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" t="1588" r="643" b="1027"/>
          <a:stretch/>
        </p:blipFill>
        <p:spPr>
          <a:xfrm>
            <a:off x="2576776" y="1869471"/>
            <a:ext cx="4831080" cy="2610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A23674E-5AD0-45EB-986D-313565AA877A}"/>
              </a:ext>
            </a:extLst>
          </p:cNvPr>
          <p:cNvSpPr/>
          <p:nvPr/>
        </p:nvSpPr>
        <p:spPr>
          <a:xfrm>
            <a:off x="5680713" y="2659658"/>
            <a:ext cx="859221" cy="967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AC00EB4-43EE-457E-8E90-544769806236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2368550" y="3143492"/>
            <a:ext cx="3312163" cy="12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E4FF6F2-4747-4F6D-9276-812D306D1CD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082734" y="3627326"/>
            <a:ext cx="8212" cy="5670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063F74B-30AF-42F8-ABE5-AB1494BC7C38}"/>
              </a:ext>
            </a:extLst>
          </p:cNvPr>
          <p:cNvSpPr/>
          <p:nvPr/>
        </p:nvSpPr>
        <p:spPr>
          <a:xfrm>
            <a:off x="5712902" y="4194385"/>
            <a:ext cx="756088" cy="207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F12D1D81-9566-4F5D-B21C-DA1081530B25}"/>
              </a:ext>
            </a:extLst>
          </p:cNvPr>
          <p:cNvSpPr/>
          <p:nvPr/>
        </p:nvSpPr>
        <p:spPr>
          <a:xfrm>
            <a:off x="2707950" y="5976056"/>
            <a:ext cx="5616900" cy="5370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F3F9615-DBC7-451E-A0FD-88D78AC9B122}"/>
              </a:ext>
            </a:extLst>
          </p:cNvPr>
          <p:cNvCxnSpPr>
            <a:cxnSpLocks/>
          </p:cNvCxnSpPr>
          <p:nvPr/>
        </p:nvCxnSpPr>
        <p:spPr>
          <a:xfrm flipV="1">
            <a:off x="2368549" y="6240052"/>
            <a:ext cx="339402" cy="4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內容版面配置區 2">
            <a:extLst>
              <a:ext uri="{FF2B5EF4-FFF2-40B4-BE49-F238E27FC236}">
                <a16:creationId xmlns:a16="http://schemas.microsoft.com/office/drawing/2014/main" id="{0F739402-0C3B-4B77-BCA5-ABDC28C98730}"/>
              </a:ext>
            </a:extLst>
          </p:cNvPr>
          <p:cNvSpPr txBox="1">
            <a:spLocks/>
          </p:cNvSpPr>
          <p:nvPr/>
        </p:nvSpPr>
        <p:spPr>
          <a:xfrm>
            <a:off x="2707951" y="5967482"/>
            <a:ext cx="6053309" cy="53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Choose the </a:t>
            </a:r>
            <a:r>
              <a:rPr lang="en-US" altLang="zh-TW" sz="3200" dirty="0" err="1">
                <a:latin typeface="Georgia" panose="02040502050405020303" pitchFamily="18" charset="0"/>
              </a:rPr>
              <a:t>PascalVOC</a:t>
            </a:r>
            <a:r>
              <a:rPr lang="en-US" altLang="zh-TW" sz="3200" dirty="0">
                <a:latin typeface="Georgia" panose="02040502050405020303" pitchFamily="18" charset="0"/>
              </a:rPr>
              <a:t> format.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8DE2CEC-2899-4C8A-9535-D6CAB181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922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Open Image in </a:t>
            </a:r>
            <a:r>
              <a:rPr lang="en-US" altLang="zh-TW" sz="4800" b="1" dirty="0" err="1">
                <a:latin typeface="Georgia" panose="02040502050405020303" pitchFamily="18" charset="0"/>
              </a:rPr>
              <a:t>LabelImg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pic>
        <p:nvPicPr>
          <p:cNvPr id="14" name="內容版面配置區 3">
            <a:extLst>
              <a:ext uri="{FF2B5EF4-FFF2-40B4-BE49-F238E27FC236}">
                <a16:creationId xmlns:a16="http://schemas.microsoft.com/office/drawing/2014/main" id="{832E4C77-7C31-405C-AEDB-6CCC1D89A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06" t="472" r="486" b="747"/>
          <a:stretch/>
        </p:blipFill>
        <p:spPr>
          <a:xfrm>
            <a:off x="2527336" y="1242241"/>
            <a:ext cx="8826464" cy="51877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9289FF5-7211-42F9-88B6-D32F225B2F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" t="1321" r="761" b="1484"/>
          <a:stretch/>
        </p:blipFill>
        <p:spPr>
          <a:xfrm>
            <a:off x="429389" y="2801034"/>
            <a:ext cx="5545542" cy="3014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1C950D9-861D-4D2D-9023-1DA4796C336B}"/>
              </a:ext>
            </a:extLst>
          </p:cNvPr>
          <p:cNvSpPr/>
          <p:nvPr/>
        </p:nvSpPr>
        <p:spPr>
          <a:xfrm>
            <a:off x="2511334" y="1636838"/>
            <a:ext cx="661657" cy="441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C28B528-DD55-443F-9D98-844D3F03E3EA}"/>
              </a:ext>
            </a:extLst>
          </p:cNvPr>
          <p:cNvCxnSpPr>
            <a:cxnSpLocks/>
            <a:stCxn id="18" idx="2"/>
            <a:endCxn id="19" idx="2"/>
          </p:cNvCxnSpPr>
          <p:nvPr/>
        </p:nvCxnSpPr>
        <p:spPr>
          <a:xfrm>
            <a:off x="3476936" y="4873150"/>
            <a:ext cx="1053916" cy="664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20D31FA-0A5C-434C-A391-606EB10FCBD6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2842163" y="2078825"/>
            <a:ext cx="634773" cy="1679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8814A0A-7C3A-4EC4-BDAB-A4653CA013B1}"/>
              </a:ext>
            </a:extLst>
          </p:cNvPr>
          <p:cNvSpPr/>
          <p:nvPr/>
        </p:nvSpPr>
        <p:spPr>
          <a:xfrm>
            <a:off x="3004372" y="3758752"/>
            <a:ext cx="945127" cy="1114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11261D-13A9-4055-B8BC-A5F9C2BA82AC}"/>
              </a:ext>
            </a:extLst>
          </p:cNvPr>
          <p:cNvSpPr/>
          <p:nvPr/>
        </p:nvSpPr>
        <p:spPr>
          <a:xfrm flipV="1">
            <a:off x="4135035" y="5537783"/>
            <a:ext cx="791634" cy="198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702376-21A4-4D4B-BDEF-374D39FA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AB273F-DF51-4835-A608-60BD6CEADA68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https://popular.tom.com/202111/1084802260.html</a:t>
            </a:r>
          </a:p>
        </p:txBody>
      </p:sp>
    </p:spTree>
    <p:extLst>
      <p:ext uri="{BB962C8B-B14F-4D97-AF65-F5344CB8AC3E}">
        <p14:creationId xmlns:p14="http://schemas.microsoft.com/office/powerpoint/2010/main" val="245542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Labeling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3017229-358B-4F4F-B3C8-1F212E949B82}"/>
              </a:ext>
            </a:extLst>
          </p:cNvPr>
          <p:cNvGrpSpPr/>
          <p:nvPr/>
        </p:nvGrpSpPr>
        <p:grpSpPr>
          <a:xfrm>
            <a:off x="2127642" y="1274488"/>
            <a:ext cx="7936715" cy="5116648"/>
            <a:chOff x="1835467" y="1261241"/>
            <a:chExt cx="8521065" cy="549336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1021D45-2D72-492E-A445-FA4EA1A86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" t="788" r="396" b="1017"/>
            <a:stretch/>
          </p:blipFill>
          <p:spPr>
            <a:xfrm>
              <a:off x="1835467" y="1261241"/>
              <a:ext cx="8521065" cy="549336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41C5946-C364-4490-94E8-0D64AB876572}"/>
                </a:ext>
              </a:extLst>
            </p:cNvPr>
            <p:cNvSpPr/>
            <p:nvPr/>
          </p:nvSpPr>
          <p:spPr>
            <a:xfrm>
              <a:off x="2089019" y="1650999"/>
              <a:ext cx="2046101" cy="178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CB51809-9B67-44E4-AD55-9FF3AE06FBE7}"/>
                </a:ext>
              </a:extLst>
            </p:cNvPr>
            <p:cNvSpPr/>
            <p:nvPr/>
          </p:nvSpPr>
          <p:spPr>
            <a:xfrm>
              <a:off x="2089019" y="1472586"/>
              <a:ext cx="247781" cy="178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7DD2BC-249D-4788-A3A8-1917EA4A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76034D-8979-458A-8AA3-E6DD540C4C1C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https://popular.tom.com/202111/1084802260.html</a:t>
            </a:r>
          </a:p>
        </p:txBody>
      </p:sp>
    </p:spTree>
    <p:extLst>
      <p:ext uri="{BB962C8B-B14F-4D97-AF65-F5344CB8AC3E}">
        <p14:creationId xmlns:p14="http://schemas.microsoft.com/office/powerpoint/2010/main" val="26498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Labeling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ED1A2A-17E2-4758-94B9-7E1453815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" t="888" r="484" b="1695"/>
          <a:stretch/>
        </p:blipFill>
        <p:spPr>
          <a:xfrm>
            <a:off x="2170138" y="1274488"/>
            <a:ext cx="7851724" cy="503708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2F675D-27DA-47A2-8754-D9CE276C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CDAB42-F179-4A5D-A1D6-5EF6B4FF443A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https://popular.tom.com/202111/1084802260.html</a:t>
            </a:r>
          </a:p>
        </p:txBody>
      </p:sp>
    </p:spTree>
    <p:extLst>
      <p:ext uri="{BB962C8B-B14F-4D97-AF65-F5344CB8AC3E}">
        <p14:creationId xmlns:p14="http://schemas.microsoft.com/office/powerpoint/2010/main" val="69071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Outline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Image Labeling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Key Terms</a:t>
            </a:r>
            <a:r>
              <a:rPr lang="zh-TW" altLang="en-US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latin typeface="Georgia" panose="02040502050405020303" pitchFamily="18" charset="0"/>
              </a:rPr>
              <a:t>of Convolutional Neural Networks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Object Detection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You Only Look Once (YOLO)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YOLOv4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Object Detection with YOLOv4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Masked Face Detection with YOLOv4</a:t>
            </a:r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D80730-8B57-4E1B-B4AF-C600F52C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02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Labeling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D54FB70-5CC6-4A7C-BAAE-F8ACF776D1E8}"/>
              </a:ext>
            </a:extLst>
          </p:cNvPr>
          <p:cNvGrpSpPr/>
          <p:nvPr/>
        </p:nvGrpSpPr>
        <p:grpSpPr>
          <a:xfrm>
            <a:off x="2136114" y="1261241"/>
            <a:ext cx="7919772" cy="5095109"/>
            <a:chOff x="1998980" y="1261241"/>
            <a:chExt cx="8194040" cy="527155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DA1C0093-FC3F-4D90-A1DB-0CC7FE8B6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4" t="1111" r="351" b="592"/>
            <a:stretch/>
          </p:blipFill>
          <p:spPr>
            <a:xfrm>
              <a:off x="1998980" y="1261241"/>
              <a:ext cx="8194040" cy="527155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41B1DB5-828E-4CE7-A5D9-4746A2349C56}"/>
                </a:ext>
              </a:extLst>
            </p:cNvPr>
            <p:cNvSpPr/>
            <p:nvPr/>
          </p:nvSpPr>
          <p:spPr>
            <a:xfrm>
              <a:off x="8321040" y="2504440"/>
              <a:ext cx="1871980" cy="1996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3F3609-FCFC-47BF-A231-208302ED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267FA2-42CD-40DB-A1C6-7E47953AE587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https://popular.tom.com/202111/1084802260.html</a:t>
            </a:r>
          </a:p>
        </p:txBody>
      </p:sp>
    </p:spTree>
    <p:extLst>
      <p:ext uri="{BB962C8B-B14F-4D97-AF65-F5344CB8AC3E}">
        <p14:creationId xmlns:p14="http://schemas.microsoft.com/office/powerpoint/2010/main" val="3993865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Save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3A980BC-CD52-4F50-9ACF-B5E0E8C35C2C}"/>
              </a:ext>
            </a:extLst>
          </p:cNvPr>
          <p:cNvGrpSpPr/>
          <p:nvPr/>
        </p:nvGrpSpPr>
        <p:grpSpPr>
          <a:xfrm>
            <a:off x="2215374" y="1287911"/>
            <a:ext cx="7761252" cy="5021318"/>
            <a:chOff x="1993900" y="1261241"/>
            <a:chExt cx="8204200" cy="530789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531B236-2EF6-42CB-AE23-69D75EE8B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6" t="815" r="703" b="1037"/>
            <a:stretch/>
          </p:blipFill>
          <p:spPr>
            <a:xfrm>
              <a:off x="1993900" y="1261241"/>
              <a:ext cx="8204200" cy="530789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416D5B4-868D-4F26-97ED-7DDAB2FDB33B}"/>
                </a:ext>
              </a:extLst>
            </p:cNvPr>
            <p:cNvSpPr/>
            <p:nvPr/>
          </p:nvSpPr>
          <p:spPr>
            <a:xfrm>
              <a:off x="1993900" y="1479550"/>
              <a:ext cx="238125" cy="177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0BCECBC-7CEE-4DC8-A407-FD5D8DF8AA09}"/>
                </a:ext>
              </a:extLst>
            </p:cNvPr>
            <p:cNvSpPr/>
            <p:nvPr/>
          </p:nvSpPr>
          <p:spPr>
            <a:xfrm>
              <a:off x="1993900" y="2477770"/>
              <a:ext cx="1963148" cy="177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442F0-82DE-45B9-98E4-D67B7D86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4C662D-9107-49D9-BE2B-20B4D97E77FF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https://popular.tom.com/202111/1084802260.html</a:t>
            </a:r>
          </a:p>
        </p:txBody>
      </p:sp>
    </p:spTree>
    <p:extLst>
      <p:ext uri="{BB962C8B-B14F-4D97-AF65-F5344CB8AC3E}">
        <p14:creationId xmlns:p14="http://schemas.microsoft.com/office/powerpoint/2010/main" val="1211281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Label Files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DC7CF4-77BA-4093-8138-9C0F2D548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" t="2497" r="659" b="2156"/>
          <a:stretch/>
        </p:blipFill>
        <p:spPr>
          <a:xfrm>
            <a:off x="1539239" y="1261241"/>
            <a:ext cx="9113521" cy="35361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6CF1A0-1C76-4D20-B01B-F58024109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" t="2147" r="1704" b="2007"/>
          <a:stretch/>
        </p:blipFill>
        <p:spPr>
          <a:xfrm>
            <a:off x="3594100" y="3577278"/>
            <a:ext cx="4999043" cy="3025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F272A-A436-414D-A298-57BD59C2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08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Label Files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dirty="0">
                <a:latin typeface="Georgia" panose="02040502050405020303" pitchFamily="18" charset="0"/>
              </a:rPr>
              <a:t>YOLO format in .txt file</a:t>
            </a:r>
            <a:endParaRPr lang="zh-TW" altLang="en-US" dirty="0">
              <a:latin typeface="Georgia" panose="02040502050405020303" pitchFamily="18" charset="0"/>
            </a:endParaRPr>
          </a:p>
          <a:p>
            <a:r>
              <a:rPr lang="en-US" altLang="zh-TW" sz="2800" dirty="0" err="1">
                <a:latin typeface="Georgia" panose="02040502050405020303" pitchFamily="18" charset="0"/>
              </a:rPr>
              <a:t>PascalVOC</a:t>
            </a:r>
            <a:r>
              <a:rPr lang="en-US" altLang="zh-TW" sz="2800" dirty="0">
                <a:latin typeface="Georgia" panose="02040502050405020303" pitchFamily="18" charset="0"/>
              </a:rPr>
              <a:t> format in .xml file</a:t>
            </a:r>
            <a:endParaRPr lang="zh-TW" altLang="en-US" sz="2800" dirty="0">
              <a:latin typeface="Georgia" panose="02040502050405020303" pitchFamily="18" charset="0"/>
            </a:endParaRP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A011E5-7143-4600-A897-3BDB5126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9" t="1571" r="1"/>
          <a:stretch/>
        </p:blipFill>
        <p:spPr>
          <a:xfrm>
            <a:off x="6999145" y="717458"/>
            <a:ext cx="4354655" cy="5821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7888C2C-62ED-4519-AA01-172A2B138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" t="1024" r="972" b="1905"/>
          <a:stretch/>
        </p:blipFill>
        <p:spPr>
          <a:xfrm>
            <a:off x="885654" y="2669737"/>
            <a:ext cx="5590988" cy="321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370754-3099-48C1-9DD1-CFEAF1E7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046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YOLO Format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1AC64A-3EC0-487E-A80F-CCBDFD8F754B}"/>
              </a:ext>
            </a:extLst>
          </p:cNvPr>
          <p:cNvGrpSpPr/>
          <p:nvPr/>
        </p:nvGrpSpPr>
        <p:grpSpPr>
          <a:xfrm>
            <a:off x="322729" y="3138905"/>
            <a:ext cx="11546541" cy="580189"/>
            <a:chOff x="487186" y="3321055"/>
            <a:chExt cx="11546541" cy="58018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61C59F2-6749-495F-9378-352986656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57" t="52579" r="10478" b="27161"/>
            <a:stretch/>
          </p:blipFill>
          <p:spPr>
            <a:xfrm>
              <a:off x="487186" y="3321055"/>
              <a:ext cx="11546541" cy="568762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8461F7E-89B5-4470-B59E-9607CF2A31CF}"/>
                </a:ext>
              </a:extLst>
            </p:cNvPr>
            <p:cNvSpPr/>
            <p:nvPr/>
          </p:nvSpPr>
          <p:spPr>
            <a:xfrm>
              <a:off x="700587" y="3428999"/>
              <a:ext cx="229679" cy="4608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726C02C-AB2E-4BD9-B081-E890DD60529F}"/>
                </a:ext>
              </a:extLst>
            </p:cNvPr>
            <p:cNvSpPr/>
            <p:nvPr/>
          </p:nvSpPr>
          <p:spPr>
            <a:xfrm>
              <a:off x="1021707" y="3428999"/>
              <a:ext cx="2190750" cy="4608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3FD37C7-817D-40F3-8E93-E3D45DA90BD7}"/>
                </a:ext>
              </a:extLst>
            </p:cNvPr>
            <p:cNvSpPr/>
            <p:nvPr/>
          </p:nvSpPr>
          <p:spPr>
            <a:xfrm>
              <a:off x="3303897" y="3428999"/>
              <a:ext cx="2956560" cy="4608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F6AEA88-80B2-4223-AA81-CBABC211FC9C}"/>
                </a:ext>
              </a:extLst>
            </p:cNvPr>
            <p:cNvSpPr/>
            <p:nvPr/>
          </p:nvSpPr>
          <p:spPr>
            <a:xfrm>
              <a:off x="6351897" y="3440427"/>
              <a:ext cx="2065020" cy="4608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75FD35B-0E64-44D5-AC18-9D9CCD7D90D4}"/>
                </a:ext>
              </a:extLst>
            </p:cNvPr>
            <p:cNvSpPr/>
            <p:nvPr/>
          </p:nvSpPr>
          <p:spPr>
            <a:xfrm>
              <a:off x="8489307" y="3440427"/>
              <a:ext cx="3204210" cy="46081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CDD47A89-33B6-4016-BC4C-3C5A6F0BFF2E}"/>
              </a:ext>
            </a:extLst>
          </p:cNvPr>
          <p:cNvGrpSpPr/>
          <p:nvPr/>
        </p:nvGrpSpPr>
        <p:grpSpPr>
          <a:xfrm>
            <a:off x="61635" y="1847474"/>
            <a:ext cx="3198621" cy="639386"/>
            <a:chOff x="61635" y="1847474"/>
            <a:chExt cx="3198621" cy="639386"/>
          </a:xfrm>
        </p:grpSpPr>
        <p:sp>
          <p:nvSpPr>
            <p:cNvPr id="27" name="內容版面配置區 2">
              <a:extLst>
                <a:ext uri="{FF2B5EF4-FFF2-40B4-BE49-F238E27FC236}">
                  <a16:creationId xmlns:a16="http://schemas.microsoft.com/office/drawing/2014/main" id="{DAFD2166-6301-41F2-986A-AC4F8553E3BF}"/>
                </a:ext>
              </a:extLst>
            </p:cNvPr>
            <p:cNvSpPr txBox="1">
              <a:spLocks/>
            </p:cNvSpPr>
            <p:nvPr/>
          </p:nvSpPr>
          <p:spPr>
            <a:xfrm>
              <a:off x="87240" y="1876785"/>
              <a:ext cx="3173016" cy="6100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Category number</a:t>
              </a: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6E00409C-3156-4BA0-9A2A-59E473482AB1}"/>
                </a:ext>
              </a:extLst>
            </p:cNvPr>
            <p:cNvSpPr/>
            <p:nvPr/>
          </p:nvSpPr>
          <p:spPr>
            <a:xfrm>
              <a:off x="61635" y="1847474"/>
              <a:ext cx="3088760" cy="59011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D70B1D19-B167-42EC-9C50-A3C492713C6B}"/>
              </a:ext>
            </a:extLst>
          </p:cNvPr>
          <p:cNvGrpSpPr/>
          <p:nvPr/>
        </p:nvGrpSpPr>
        <p:grpSpPr>
          <a:xfrm>
            <a:off x="6079067" y="4331666"/>
            <a:ext cx="4578004" cy="1080244"/>
            <a:chOff x="3299190" y="1847474"/>
            <a:chExt cx="4545554" cy="1080244"/>
          </a:xfrm>
        </p:grpSpPr>
        <p:sp>
          <p:nvSpPr>
            <p:cNvPr id="34" name="內容版面配置區 2">
              <a:extLst>
                <a:ext uri="{FF2B5EF4-FFF2-40B4-BE49-F238E27FC236}">
                  <a16:creationId xmlns:a16="http://schemas.microsoft.com/office/drawing/2014/main" id="{951141F1-5ABE-4634-B932-EC8C6825542F}"/>
                </a:ext>
              </a:extLst>
            </p:cNvPr>
            <p:cNvSpPr txBox="1">
              <a:spLocks/>
            </p:cNvSpPr>
            <p:nvPr/>
          </p:nvSpPr>
          <p:spPr>
            <a:xfrm>
              <a:off x="3345134" y="1876785"/>
              <a:ext cx="4499610" cy="10509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The ratio of object width w to the whole image w</a:t>
              </a:r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F5601167-0AEC-4806-8F5B-70C03C4C381F}"/>
                </a:ext>
              </a:extLst>
            </p:cNvPr>
            <p:cNvSpPr/>
            <p:nvPr/>
          </p:nvSpPr>
          <p:spPr>
            <a:xfrm>
              <a:off x="3299190" y="1847474"/>
              <a:ext cx="4330236" cy="978427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29A7B21E-7029-4502-B302-CEA2D3C7DE4D}"/>
              </a:ext>
            </a:extLst>
          </p:cNvPr>
          <p:cNvGrpSpPr/>
          <p:nvPr/>
        </p:nvGrpSpPr>
        <p:grpSpPr>
          <a:xfrm>
            <a:off x="7744247" y="1823155"/>
            <a:ext cx="4541521" cy="1010104"/>
            <a:chOff x="7744247" y="1823155"/>
            <a:chExt cx="4541521" cy="1010104"/>
          </a:xfrm>
        </p:grpSpPr>
        <p:sp>
          <p:nvSpPr>
            <p:cNvPr id="36" name="內容版面配置區 2">
              <a:extLst>
                <a:ext uri="{FF2B5EF4-FFF2-40B4-BE49-F238E27FC236}">
                  <a16:creationId xmlns:a16="http://schemas.microsoft.com/office/drawing/2014/main" id="{642A03E9-6928-4860-8D3D-B9E25CF0ADF5}"/>
                </a:ext>
              </a:extLst>
            </p:cNvPr>
            <p:cNvSpPr txBox="1">
              <a:spLocks/>
            </p:cNvSpPr>
            <p:nvPr/>
          </p:nvSpPr>
          <p:spPr>
            <a:xfrm>
              <a:off x="7744248" y="1854832"/>
              <a:ext cx="4541520" cy="9784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The ratio of object height h to the whole image h</a:t>
              </a: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FD454A7A-09FB-47DA-A492-0B0143D938CF}"/>
                </a:ext>
              </a:extLst>
            </p:cNvPr>
            <p:cNvSpPr/>
            <p:nvPr/>
          </p:nvSpPr>
          <p:spPr>
            <a:xfrm>
              <a:off x="7744247" y="1823155"/>
              <a:ext cx="4386117" cy="988942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D207FD02-4093-4C76-989A-EB3BB2C28829}"/>
              </a:ext>
            </a:extLst>
          </p:cNvPr>
          <p:cNvGrpSpPr/>
          <p:nvPr/>
        </p:nvGrpSpPr>
        <p:grpSpPr>
          <a:xfrm>
            <a:off x="1099583" y="4359153"/>
            <a:ext cx="4430679" cy="978427"/>
            <a:chOff x="1099583" y="4359153"/>
            <a:chExt cx="4430679" cy="978427"/>
          </a:xfrm>
        </p:grpSpPr>
        <p:sp>
          <p:nvSpPr>
            <p:cNvPr id="30" name="內容版面配置區 2">
              <a:extLst>
                <a:ext uri="{FF2B5EF4-FFF2-40B4-BE49-F238E27FC236}">
                  <a16:creationId xmlns:a16="http://schemas.microsoft.com/office/drawing/2014/main" id="{A17777BD-7535-4642-A5BF-A7125870B3DC}"/>
                </a:ext>
              </a:extLst>
            </p:cNvPr>
            <p:cNvSpPr txBox="1">
              <a:spLocks/>
            </p:cNvSpPr>
            <p:nvPr/>
          </p:nvSpPr>
          <p:spPr>
            <a:xfrm>
              <a:off x="1099583" y="4360975"/>
              <a:ext cx="4430679" cy="9766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The ratio of object center x to the whole image x</a:t>
              </a:r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D0289C61-3FCB-424B-A456-E764E7064F9F}"/>
                </a:ext>
              </a:extLst>
            </p:cNvPr>
            <p:cNvSpPr/>
            <p:nvPr/>
          </p:nvSpPr>
          <p:spPr>
            <a:xfrm>
              <a:off x="1099583" y="4359153"/>
              <a:ext cx="4361149" cy="978427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B9A73BE8-D790-4FC5-823A-98C767776C29}"/>
              </a:ext>
            </a:extLst>
          </p:cNvPr>
          <p:cNvGrpSpPr/>
          <p:nvPr/>
        </p:nvGrpSpPr>
        <p:grpSpPr>
          <a:xfrm>
            <a:off x="3267028" y="1793844"/>
            <a:ext cx="4541520" cy="985813"/>
            <a:chOff x="5791645" y="4363500"/>
            <a:chExt cx="4541520" cy="985813"/>
          </a:xfrm>
        </p:grpSpPr>
        <p:sp>
          <p:nvSpPr>
            <p:cNvPr id="32" name="內容版面配置區 2">
              <a:extLst>
                <a:ext uri="{FF2B5EF4-FFF2-40B4-BE49-F238E27FC236}">
                  <a16:creationId xmlns:a16="http://schemas.microsoft.com/office/drawing/2014/main" id="{6C0B8A68-7BDC-4908-8BFA-64E7B181F6AF}"/>
                </a:ext>
              </a:extLst>
            </p:cNvPr>
            <p:cNvSpPr txBox="1">
              <a:spLocks/>
            </p:cNvSpPr>
            <p:nvPr/>
          </p:nvSpPr>
          <p:spPr>
            <a:xfrm>
              <a:off x="5791645" y="4370886"/>
              <a:ext cx="4541520" cy="9784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The ratio of object center y to the whole image y</a:t>
              </a: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5EE79082-92FF-4ABC-803F-4E58883D0308}"/>
                </a:ext>
              </a:extLst>
            </p:cNvPr>
            <p:cNvSpPr/>
            <p:nvPr/>
          </p:nvSpPr>
          <p:spPr>
            <a:xfrm>
              <a:off x="5791645" y="4363500"/>
              <a:ext cx="4360587" cy="978427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D474936-AB81-4E60-8D56-AFD3DB203F14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614855" y="2437588"/>
            <a:ext cx="991160" cy="80926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DB8F0CC0-30DE-4862-839A-7BAF0D53C3AA}"/>
              </a:ext>
            </a:extLst>
          </p:cNvPr>
          <p:cNvCxnSpPr>
            <a:cxnSpLocks/>
            <a:stCxn id="41" idx="0"/>
            <a:endCxn id="12" idx="2"/>
          </p:cNvCxnSpPr>
          <p:nvPr/>
        </p:nvCxnSpPr>
        <p:spPr>
          <a:xfrm flipH="1" flipV="1">
            <a:off x="1952625" y="3707666"/>
            <a:ext cx="1327533" cy="65148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2DDD5FC-C6F6-4ECC-B967-37C0BF951744}"/>
              </a:ext>
            </a:extLst>
          </p:cNvPr>
          <p:cNvCxnSpPr>
            <a:cxnSpLocks/>
            <a:stCxn id="42" idx="2"/>
            <a:endCxn id="13" idx="0"/>
          </p:cNvCxnSpPr>
          <p:nvPr/>
        </p:nvCxnSpPr>
        <p:spPr>
          <a:xfrm flipH="1">
            <a:off x="4617720" y="2772271"/>
            <a:ext cx="829602" cy="47457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93BA9310-9FD4-4884-BB7D-1E7E128EC0B7}"/>
              </a:ext>
            </a:extLst>
          </p:cNvPr>
          <p:cNvCxnSpPr>
            <a:cxnSpLocks/>
            <a:stCxn id="39" idx="0"/>
            <a:endCxn id="14" idx="2"/>
          </p:cNvCxnSpPr>
          <p:nvPr/>
        </p:nvCxnSpPr>
        <p:spPr>
          <a:xfrm flipH="1" flipV="1">
            <a:off x="7219950" y="3719094"/>
            <a:ext cx="1039692" cy="6125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B6B51DD3-B039-436E-BF90-ED22B1471000}"/>
              </a:ext>
            </a:extLst>
          </p:cNvPr>
          <p:cNvCxnSpPr>
            <a:cxnSpLocks/>
            <a:stCxn id="40" idx="2"/>
            <a:endCxn id="15" idx="0"/>
          </p:cNvCxnSpPr>
          <p:nvPr/>
        </p:nvCxnSpPr>
        <p:spPr>
          <a:xfrm flipH="1">
            <a:off x="9926955" y="2812097"/>
            <a:ext cx="10351" cy="44618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BC259F3-A5A0-4569-AFED-5BA39D61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074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 err="1">
                <a:latin typeface="Georgia" panose="02040502050405020303" pitchFamily="18" charset="0"/>
              </a:rPr>
              <a:t>PascalVOC</a:t>
            </a:r>
            <a:r>
              <a:rPr lang="en-US" altLang="zh-TW" sz="4800" b="1" dirty="0">
                <a:latin typeface="Georgia" panose="02040502050405020303" pitchFamily="18" charset="0"/>
              </a:rPr>
              <a:t> Format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0F736FF-C17D-4783-B2AD-1633DAAA1E40}"/>
              </a:ext>
            </a:extLst>
          </p:cNvPr>
          <p:cNvGrpSpPr/>
          <p:nvPr/>
        </p:nvGrpSpPr>
        <p:grpSpPr>
          <a:xfrm>
            <a:off x="1283612" y="1261241"/>
            <a:ext cx="9611898" cy="5393268"/>
            <a:chOff x="1380066" y="1261241"/>
            <a:chExt cx="9611898" cy="539326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A87CD1C-C87E-4497-B05D-7699D470C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648" t="11819" r="21241" b="39261"/>
            <a:stretch/>
          </p:blipFill>
          <p:spPr>
            <a:xfrm>
              <a:off x="1380066" y="1261241"/>
              <a:ext cx="4335472" cy="539326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13C16B1-DC58-4FCA-90F5-99E2398C8DA0}"/>
                </a:ext>
              </a:extLst>
            </p:cNvPr>
            <p:cNvSpPr/>
            <p:nvPr/>
          </p:nvSpPr>
          <p:spPr>
            <a:xfrm>
              <a:off x="1703084" y="1261241"/>
              <a:ext cx="2818115" cy="9222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內容版面配置區 2">
              <a:extLst>
                <a:ext uri="{FF2B5EF4-FFF2-40B4-BE49-F238E27FC236}">
                  <a16:creationId xmlns:a16="http://schemas.microsoft.com/office/drawing/2014/main" id="{89197B52-24B5-4428-B368-789057793207}"/>
                </a:ext>
              </a:extLst>
            </p:cNvPr>
            <p:cNvSpPr txBox="1">
              <a:spLocks/>
            </p:cNvSpPr>
            <p:nvPr/>
          </p:nvSpPr>
          <p:spPr>
            <a:xfrm>
              <a:off x="5650407" y="1504175"/>
              <a:ext cx="5341557" cy="59627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Basic information of images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altLang="zh-TW" sz="3200" dirty="0">
                <a:latin typeface="Georgia" panose="02040502050405020303" pitchFamily="18" charset="0"/>
              </a:endParaRPr>
            </a:p>
          </p:txBody>
        </p:sp>
        <p:sp>
          <p:nvSpPr>
            <p:cNvPr id="8" name="內容版面配置區 2">
              <a:extLst>
                <a:ext uri="{FF2B5EF4-FFF2-40B4-BE49-F238E27FC236}">
                  <a16:creationId xmlns:a16="http://schemas.microsoft.com/office/drawing/2014/main" id="{E27368DC-489E-42C9-8234-178B4C14BA8B}"/>
                </a:ext>
              </a:extLst>
            </p:cNvPr>
            <p:cNvSpPr txBox="1">
              <a:spLocks/>
            </p:cNvSpPr>
            <p:nvPr/>
          </p:nvSpPr>
          <p:spPr>
            <a:xfrm>
              <a:off x="5715538" y="2270196"/>
              <a:ext cx="4876799" cy="42238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Depth means the channel of images.</a:t>
              </a:r>
            </a:p>
            <a:p>
              <a:pPr marL="0" indent="0"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For example:</a:t>
              </a:r>
            </a:p>
            <a:p>
              <a:r>
                <a:rPr lang="en-US" altLang="zh-TW" sz="3200" dirty="0">
                  <a:latin typeface="Georgia" panose="02040502050405020303" pitchFamily="18" charset="0"/>
                </a:rPr>
                <a:t>If the image is RGB and the channel will be 3.</a:t>
              </a:r>
            </a:p>
            <a:p>
              <a:r>
                <a:rPr lang="en-US" altLang="zh-TW" sz="3200" dirty="0">
                  <a:latin typeface="Georgia" panose="02040502050405020303" pitchFamily="18" charset="0"/>
                </a:rPr>
                <a:t>If the image is grayscale and the channel will be 2.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altLang="zh-TW" sz="3200" dirty="0">
                <a:latin typeface="Georgia" panose="02040502050405020303" pitchFamily="18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altLang="zh-TW" sz="3200" dirty="0">
                <a:latin typeface="Georgia" panose="02040502050405020303" pitchFamily="18" charset="0"/>
              </a:endParaRPr>
            </a:p>
          </p:txBody>
        </p:sp>
      </p:grp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A0DA2EF-FC7E-4464-94D5-DB871CDF63BE}"/>
              </a:ext>
            </a:extLst>
          </p:cNvPr>
          <p:cNvSpPr/>
          <p:nvPr/>
        </p:nvSpPr>
        <p:spPr>
          <a:xfrm>
            <a:off x="5551350" y="1427306"/>
            <a:ext cx="5273824" cy="590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BF4904E-FE5F-45C1-AE8E-B59807B7C41D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4424745" y="1722363"/>
            <a:ext cx="112660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33C6046-7968-4990-8769-8C032F8B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654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 err="1">
                <a:latin typeface="Georgia" panose="02040502050405020303" pitchFamily="18" charset="0"/>
              </a:rPr>
              <a:t>PascalVOC</a:t>
            </a:r>
            <a:r>
              <a:rPr lang="en-US" altLang="zh-TW" sz="4800" b="1" dirty="0">
                <a:latin typeface="Georgia" panose="02040502050405020303" pitchFamily="18" charset="0"/>
              </a:rPr>
              <a:t> Format</a:t>
            </a:r>
            <a:r>
              <a:rPr lang="zh-TW" altLang="en-US" sz="4800" b="1" dirty="0">
                <a:latin typeface="Georgia" panose="02040502050405020303" pitchFamily="18" charset="0"/>
              </a:rPr>
              <a:t> </a:t>
            </a:r>
            <a:r>
              <a:rPr lang="en-US" altLang="zh-TW" sz="4800" b="1" dirty="0">
                <a:latin typeface="Georgia" panose="02040502050405020303" pitchFamily="18" charset="0"/>
              </a:rPr>
              <a:t>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BF900BC-F45B-4852-84E2-18B3FCCFD4B6}"/>
              </a:ext>
            </a:extLst>
          </p:cNvPr>
          <p:cNvGrpSpPr/>
          <p:nvPr/>
        </p:nvGrpSpPr>
        <p:grpSpPr>
          <a:xfrm>
            <a:off x="1191257" y="1107674"/>
            <a:ext cx="9809485" cy="5448264"/>
            <a:chOff x="1283612" y="1261241"/>
            <a:chExt cx="9809485" cy="5448264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8D61A7E-45F8-4E65-B712-C6BB7EAE689A}"/>
                </a:ext>
              </a:extLst>
            </p:cNvPr>
            <p:cNvGrpSpPr/>
            <p:nvPr/>
          </p:nvGrpSpPr>
          <p:grpSpPr>
            <a:xfrm>
              <a:off x="1283612" y="1261241"/>
              <a:ext cx="9415227" cy="5448264"/>
              <a:chOff x="1625600" y="1261241"/>
              <a:chExt cx="9415227" cy="5448264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0B023C89-9047-4512-8A14-8EA6DFF5AB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648" t="11819" r="21241" b="39261"/>
              <a:stretch/>
            </p:blipFill>
            <p:spPr>
              <a:xfrm>
                <a:off x="1625600" y="1261241"/>
                <a:ext cx="4335472" cy="5393268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BF183E0-DDFB-400F-963C-E0AA25B60EBD}"/>
                  </a:ext>
                </a:extLst>
              </p:cNvPr>
              <p:cNvSpPr/>
              <p:nvPr/>
            </p:nvSpPr>
            <p:spPr>
              <a:xfrm>
                <a:off x="1948618" y="2349254"/>
                <a:ext cx="2818115" cy="21299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87CB1895-BBC0-42EE-805C-17EC522668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5311" y="1466090"/>
                <a:ext cx="4773378" cy="5962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>
                    <a:latin typeface="Georgia" panose="02040502050405020303" pitchFamily="18" charset="0"/>
                  </a:rPr>
                  <a:t>Information of label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3200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94D15CBB-FDA0-4329-A1C0-E6E20BF75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6882" y="2104814"/>
                <a:ext cx="5073945" cy="42238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3200" dirty="0">
                    <a:latin typeface="Georgia" panose="02040502050405020303" pitchFamily="18" charset="0"/>
                  </a:rPr>
                  <a:t>Pose means the skewness or orientation of the image. </a:t>
                </a:r>
              </a:p>
              <a:p>
                <a:endParaRPr lang="en-US" altLang="zh-TW" sz="3200" dirty="0">
                  <a:latin typeface="Georgia" panose="02040502050405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3200" dirty="0">
                  <a:latin typeface="Georgia" panose="02040502050405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TW" sz="3200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C8EA797-1ED7-414F-ADF9-9F7EA8DC78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8652" t="31661" r="42258" b="50744"/>
              <a:stretch/>
            </p:blipFill>
            <p:spPr>
              <a:xfrm>
                <a:off x="5995311" y="3933473"/>
                <a:ext cx="4504805" cy="2776032"/>
              </a:xfrm>
              <a:prstGeom prst="rect">
                <a:avLst/>
              </a:prstGeom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0AE5193-389C-45F1-9941-1829DA96FE94}"/>
                  </a:ext>
                </a:extLst>
              </p:cNvPr>
              <p:cNvSpPr/>
              <p:nvPr/>
            </p:nvSpPr>
            <p:spPr>
              <a:xfrm>
                <a:off x="8004486" y="5439534"/>
                <a:ext cx="392788" cy="397933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47EF4B2-797F-4919-8777-E68D0C37C25A}"/>
                  </a:ext>
                </a:extLst>
              </p:cNvPr>
              <p:cNvSpPr/>
              <p:nvPr/>
            </p:nvSpPr>
            <p:spPr>
              <a:xfrm>
                <a:off x="9318479" y="4079482"/>
                <a:ext cx="392788" cy="397933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內容版面配置區 2">
                <a:extLst>
                  <a:ext uri="{FF2B5EF4-FFF2-40B4-BE49-F238E27FC236}">
                    <a16:creationId xmlns:a16="http://schemas.microsoft.com/office/drawing/2014/main" id="{1E1F1CC2-42A4-4A63-B6CC-9A0A0BCE93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4064" y="3127454"/>
                <a:ext cx="4773378" cy="5962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3200" dirty="0">
                    <a:latin typeface="Georgia" panose="02040502050405020303" pitchFamily="18" charset="0"/>
                  </a:rPr>
                  <a:t>(</a:t>
                </a:r>
                <a:r>
                  <a:rPr lang="en-US" altLang="zh-TW" sz="3200" dirty="0" err="1">
                    <a:latin typeface="Georgia" panose="02040502050405020303" pitchFamily="18" charset="0"/>
                  </a:rPr>
                  <a:t>xmin</a:t>
                </a:r>
                <a:r>
                  <a:rPr lang="en-US" altLang="zh-TW" sz="3200" dirty="0">
                    <a:latin typeface="Georgia" panose="02040502050405020303" pitchFamily="18" charset="0"/>
                  </a:rPr>
                  <a:t>, </a:t>
                </a:r>
                <a:r>
                  <a:rPr lang="en-US" altLang="zh-TW" sz="3200" dirty="0" err="1">
                    <a:latin typeface="Georgia" panose="02040502050405020303" pitchFamily="18" charset="0"/>
                  </a:rPr>
                  <a:t>ymin</a:t>
                </a:r>
                <a:r>
                  <a:rPr lang="en-US" altLang="zh-TW" sz="3200" dirty="0">
                    <a:latin typeface="Georgia" panose="02040502050405020303" pitchFamily="18" charset="0"/>
                  </a:rPr>
                  <a:t>)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1B9D2C2-2CDF-4177-ADD0-CC4BB38958FF}"/>
                  </a:ext>
                </a:extLst>
              </p:cNvPr>
              <p:cNvSpPr/>
              <p:nvPr/>
            </p:nvSpPr>
            <p:spPr>
              <a:xfrm>
                <a:off x="1948618" y="4524565"/>
                <a:ext cx="2818115" cy="21299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7" name="內容版面配置區 2">
              <a:extLst>
                <a:ext uri="{FF2B5EF4-FFF2-40B4-BE49-F238E27FC236}">
                  <a16:creationId xmlns:a16="http://schemas.microsoft.com/office/drawing/2014/main" id="{F911D0A7-F85D-47FE-B98A-EFED74D15CDF}"/>
                </a:ext>
              </a:extLst>
            </p:cNvPr>
            <p:cNvSpPr txBox="1">
              <a:spLocks/>
            </p:cNvSpPr>
            <p:nvPr/>
          </p:nvSpPr>
          <p:spPr>
            <a:xfrm>
              <a:off x="8271554" y="3133107"/>
              <a:ext cx="2821543" cy="5962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(</a:t>
              </a:r>
              <a:r>
                <a:rPr lang="en-US" altLang="zh-TW" sz="3200" dirty="0" err="1">
                  <a:latin typeface="Georgia" panose="02040502050405020303" pitchFamily="18" charset="0"/>
                </a:rPr>
                <a:t>xmax</a:t>
              </a:r>
              <a:r>
                <a:rPr lang="en-US" altLang="zh-TW" sz="3200" dirty="0">
                  <a:latin typeface="Georgia" panose="02040502050405020303" pitchFamily="18" charset="0"/>
                </a:rPr>
                <a:t>, </a:t>
              </a:r>
              <a:r>
                <a:rPr lang="en-US" altLang="zh-TW" sz="3200" dirty="0" err="1">
                  <a:latin typeface="Georgia" panose="02040502050405020303" pitchFamily="18" charset="0"/>
                </a:rPr>
                <a:t>ymax</a:t>
              </a:r>
              <a:r>
                <a:rPr lang="en-US" altLang="zh-TW" sz="3200" dirty="0">
                  <a:latin typeface="Georgia" panose="02040502050405020303" pitchFamily="18" charset="0"/>
                </a:rPr>
                <a:t>)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BC431233-1132-4FF6-B781-9DD213F46CC2}"/>
                </a:ext>
              </a:extLst>
            </p:cNvPr>
            <p:cNvSpPr/>
            <p:nvPr/>
          </p:nvSpPr>
          <p:spPr>
            <a:xfrm>
              <a:off x="5551350" y="1427306"/>
              <a:ext cx="3999049" cy="59011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D118550B-01C7-4BC5-B982-1CBFA62CB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4745" y="1722363"/>
              <a:ext cx="1126605" cy="6268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73ADA5A3-BDA4-4781-B4D3-85791FDADF87}"/>
                </a:ext>
              </a:extLst>
            </p:cNvPr>
            <p:cNvSpPr/>
            <p:nvPr/>
          </p:nvSpPr>
          <p:spPr>
            <a:xfrm>
              <a:off x="5519836" y="3084886"/>
              <a:ext cx="2642031" cy="59011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2D038529-C1F3-474E-9293-D9C30D1510B3}"/>
                </a:ext>
              </a:extLst>
            </p:cNvPr>
            <p:cNvSpPr/>
            <p:nvPr/>
          </p:nvSpPr>
          <p:spPr>
            <a:xfrm>
              <a:off x="8271554" y="3077334"/>
              <a:ext cx="2642031" cy="59011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5464775D-7777-4EC8-A578-7D77C4B1E273}"/>
                </a:ext>
              </a:extLst>
            </p:cNvPr>
            <p:cNvCxnSpPr>
              <a:cxnSpLocks/>
              <a:stCxn id="24" idx="2"/>
              <a:endCxn id="10" idx="0"/>
            </p:cNvCxnSpPr>
            <p:nvPr/>
          </p:nvCxnSpPr>
          <p:spPr>
            <a:xfrm>
              <a:off x="6840852" y="3675000"/>
              <a:ext cx="1018040" cy="1764534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286713D9-7DFD-42B1-B97B-359DF8985ECD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9172885" y="3674182"/>
              <a:ext cx="419684" cy="40530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63AD28E-E4C2-4A14-8641-966412CC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379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Bonus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Label two images.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Using </a:t>
            </a:r>
            <a:r>
              <a:rPr lang="en-US" altLang="zh-TW" sz="3200" dirty="0" err="1">
                <a:latin typeface="Georgia" panose="02040502050405020303" pitchFamily="18" charset="0"/>
              </a:rPr>
              <a:t>PascalVOC</a:t>
            </a:r>
            <a:r>
              <a:rPr lang="en-US" altLang="zh-TW" sz="3200" dirty="0">
                <a:latin typeface="Georgia" panose="02040502050405020303" pitchFamily="18" charset="0"/>
              </a:rPr>
              <a:t> format.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Using YOLO</a:t>
            </a:r>
            <a:r>
              <a:rPr lang="zh-TW" altLang="en-US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latin typeface="Georgia" panose="02040502050405020303" pitchFamily="18" charset="0"/>
              </a:rPr>
              <a:t>format.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C81624-D29D-42DA-8E78-9E5423AB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401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18147-B808-4891-B09F-B78E42B2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002631"/>
            <a:ext cx="115316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Georgia" panose="02040502050405020303" pitchFamily="18" charset="0"/>
              </a:rPr>
              <a:t>Key Terms</a:t>
            </a:r>
            <a:r>
              <a:rPr lang="zh-TW" altLang="en-US" sz="5400" b="1" dirty="0">
                <a:latin typeface="Georgia" panose="02040502050405020303" pitchFamily="18" charset="0"/>
              </a:rPr>
              <a:t> </a:t>
            </a:r>
            <a:r>
              <a:rPr lang="en-US" altLang="zh-TW" sz="5400" b="1" dirty="0">
                <a:latin typeface="Georgia" panose="02040502050405020303" pitchFamily="18" charset="0"/>
              </a:rPr>
              <a:t>of</a:t>
            </a:r>
            <a:br>
              <a:rPr lang="en-US" altLang="zh-TW" sz="5400" b="1" dirty="0">
                <a:latin typeface="Georgia" panose="02040502050405020303" pitchFamily="18" charset="0"/>
              </a:rPr>
            </a:br>
            <a:r>
              <a:rPr lang="en-US" altLang="zh-TW" sz="5400" b="1" dirty="0">
                <a:latin typeface="Georgia" panose="02040502050405020303" pitchFamily="18" charset="0"/>
              </a:rPr>
              <a:t>Convolutional Neural Networks </a:t>
            </a:r>
            <a:endParaRPr lang="zh-TW" altLang="en-US" sz="5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96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62"/>
            <a:ext cx="12192000" cy="1132600"/>
          </a:xfrm>
        </p:spPr>
        <p:txBody>
          <a:bodyPr>
            <a:noAutofit/>
          </a:bodyPr>
          <a:lstStyle/>
          <a:p>
            <a:r>
              <a:rPr lang="en-US" altLang="zh-TW" sz="4650" b="1" dirty="0">
                <a:latin typeface="Georgia" panose="02040502050405020303" pitchFamily="18" charset="0"/>
              </a:rPr>
              <a:t>Convolutional Neural Networks (CNNs)</a:t>
            </a:r>
            <a:endParaRPr lang="zh-TW" altLang="en-US" sz="465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3" y="1261241"/>
            <a:ext cx="11802534" cy="4915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Convolution layer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Pooling layer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Fully-connected layer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A57AF3F-1A03-4D41-9B8C-CF308BF30C1B}"/>
              </a:ext>
            </a:extLst>
          </p:cNvPr>
          <p:cNvGrpSpPr/>
          <p:nvPr/>
        </p:nvGrpSpPr>
        <p:grpSpPr>
          <a:xfrm>
            <a:off x="234188" y="3158067"/>
            <a:ext cx="11723624" cy="3127519"/>
            <a:chOff x="137668" y="3429000"/>
            <a:chExt cx="11723624" cy="312751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17B138D-002C-49F7-BBB0-BC3DC6B43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68" y="3429000"/>
              <a:ext cx="11723624" cy="312751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033FA47-EDA4-4EF0-A1EE-9B87D333B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12" r="8518"/>
            <a:stretch/>
          </p:blipFill>
          <p:spPr>
            <a:xfrm>
              <a:off x="137668" y="4146939"/>
              <a:ext cx="1905633" cy="169164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6AA5DAD-82B4-40D3-92D8-E7D3125B2B96}"/>
                </a:ext>
              </a:extLst>
            </p:cNvPr>
            <p:cNvSpPr/>
            <p:nvPr/>
          </p:nvSpPr>
          <p:spPr>
            <a:xfrm>
              <a:off x="1630363" y="4629774"/>
              <a:ext cx="174942" cy="17247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59E61300-A3A4-4FC3-841A-3473ABC7F86F}"/>
                </a:ext>
              </a:extLst>
            </p:cNvPr>
            <p:cNvCxnSpPr>
              <a:cxnSpLocks/>
            </p:cNvCxnSpPr>
            <p:nvPr/>
          </p:nvCxnSpPr>
          <p:spPr>
            <a:xfrm>
              <a:off x="1808480" y="4629773"/>
              <a:ext cx="1312545" cy="41054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6BD00497-65C7-4973-8A7D-E2A7015C3B78}"/>
                </a:ext>
              </a:extLst>
            </p:cNvPr>
            <p:cNvCxnSpPr>
              <a:cxnSpLocks/>
            </p:cNvCxnSpPr>
            <p:nvPr/>
          </p:nvCxnSpPr>
          <p:spPr>
            <a:xfrm>
              <a:off x="1819592" y="4802247"/>
              <a:ext cx="1287146" cy="23806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0B9891-FD5E-4CEC-AEBA-AD87AC6B4CD4}"/>
              </a:ext>
            </a:extLst>
          </p:cNvPr>
          <p:cNvSpPr txBox="1"/>
          <p:nvPr/>
        </p:nvSpPr>
        <p:spPr>
          <a:xfrm>
            <a:off x="0" y="6604084"/>
            <a:ext cx="60973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https://crossing.cw.com.tw/article/16099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486CFD-E49C-4D5D-81A6-5562FB0DACF4}"/>
              </a:ext>
            </a:extLst>
          </p:cNvPr>
          <p:cNvSpPr/>
          <p:nvPr/>
        </p:nvSpPr>
        <p:spPr>
          <a:xfrm>
            <a:off x="10977032" y="5939367"/>
            <a:ext cx="837143" cy="198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6ABD32-4CC0-4DA7-B729-6EDA20AA6439}"/>
              </a:ext>
            </a:extLst>
          </p:cNvPr>
          <p:cNvSpPr txBox="1"/>
          <p:nvPr/>
        </p:nvSpPr>
        <p:spPr>
          <a:xfrm>
            <a:off x="10925406" y="5854184"/>
            <a:ext cx="120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Outputs</a:t>
            </a:r>
            <a:endParaRPr lang="zh-TW" altLang="en-US" dirty="0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466BBF3C-4630-4DBA-9157-02B6CDDF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58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18147-B808-4891-B09F-B78E42B2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Georgia" panose="02040502050405020303" pitchFamily="18" charset="0"/>
              </a:rPr>
              <a:t>Image Labeling</a:t>
            </a:r>
            <a:endParaRPr lang="zh-TW" altLang="en-US" sz="5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22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7" y="302062"/>
            <a:ext cx="11140966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Convolutional Layer (Conv. Layer)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17" y="1261241"/>
                <a:ext cx="10828283" cy="49157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3200" dirty="0">
                    <a:latin typeface="Georgia" panose="02040502050405020303" pitchFamily="18" charset="0"/>
                  </a:rPr>
                  <a:t>Convolutional operation:</a:t>
                </a:r>
              </a:p>
              <a:p>
                <a:pPr marL="0" indent="0">
                  <a:buNone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sz="2400" b="0" i="0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 + 1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+ 1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 + 1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+ 0</a:t>
                </a:r>
                <a14:m>
                  <m:oMath xmlns:m="http://schemas.openxmlformats.org/officeDocument/2006/math">
                    <m:r>
                      <a:rPr lang="en-US" altLang="zh-TW" sz="2400" b="0" i="0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+ 0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 + 1</a:t>
                </a:r>
                <a14:m>
                  <m:oMath xmlns:m="http://schemas.openxmlformats.org/officeDocument/2006/math">
                    <m:r>
                      <a:rPr lang="en-US" altLang="zh-TW" sz="2400" b="0" i="0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zh-TW" altLang="en-US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r>
                      <a:rPr lang="zh-TW" altLang="en-US" sz="24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zh-TW" altLang="en-US" sz="240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sz="32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17" y="1261241"/>
                <a:ext cx="10828283" cy="4915721"/>
              </a:xfrm>
              <a:blipFill>
                <a:blip r:embed="rId3"/>
                <a:stretch>
                  <a:fillRect l="-1407" t="-2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12">
            <a:extLst>
              <a:ext uri="{FF2B5EF4-FFF2-40B4-BE49-F238E27FC236}">
                <a16:creationId xmlns:a16="http://schemas.microsoft.com/office/drawing/2014/main" id="{8600403B-14CD-40C3-A813-68AFF961EF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4740"/>
              </p:ext>
            </p:extLst>
          </p:nvPr>
        </p:nvGraphicFramePr>
        <p:xfrm>
          <a:off x="625364" y="2507444"/>
          <a:ext cx="3979336" cy="3735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417">
                  <a:extLst>
                    <a:ext uri="{9D8B030D-6E8A-4147-A177-3AD203B41FA5}">
                      <a16:colId xmlns:a16="http://schemas.microsoft.com/office/drawing/2014/main" val="2855706693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3525061440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2519199400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2978101239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2349312309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3883783371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1597046834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1665264495"/>
                    </a:ext>
                  </a:extLst>
                </a:gridCol>
              </a:tblGrid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647846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641775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001093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532237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637523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525017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438250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6918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AC12EBF-B8FC-4630-A74C-A3F0F78F5D2E}"/>
              </a:ext>
            </a:extLst>
          </p:cNvPr>
          <p:cNvSpPr txBox="1"/>
          <p:nvPr/>
        </p:nvSpPr>
        <p:spPr>
          <a:xfrm>
            <a:off x="1732598" y="6262042"/>
            <a:ext cx="1760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Image</a:t>
            </a:r>
            <a:endParaRPr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FFB778-B0BE-40C7-A48D-E57C1110AAE4}"/>
              </a:ext>
            </a:extLst>
          </p:cNvPr>
          <p:cNvSpPr txBox="1"/>
          <p:nvPr/>
        </p:nvSpPr>
        <p:spPr>
          <a:xfrm>
            <a:off x="5710126" y="5078780"/>
            <a:ext cx="1760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Kernel</a:t>
            </a:r>
            <a:endParaRPr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44069D-4F48-4593-A41E-97EFAD92B485}"/>
              </a:ext>
            </a:extLst>
          </p:cNvPr>
          <p:cNvSpPr txBox="1"/>
          <p:nvPr/>
        </p:nvSpPr>
        <p:spPr>
          <a:xfrm>
            <a:off x="9022399" y="5752257"/>
            <a:ext cx="200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Feature Map</a:t>
            </a:r>
            <a:endParaRPr lang="zh-TW" altLang="en-US" sz="2400" b="1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F0220EE-6CAB-46BB-AF27-8A8812959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42619"/>
              </p:ext>
            </p:extLst>
          </p:nvPr>
        </p:nvGraphicFramePr>
        <p:xfrm>
          <a:off x="8533229" y="2970718"/>
          <a:ext cx="2984502" cy="2801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417">
                  <a:extLst>
                    <a:ext uri="{9D8B030D-6E8A-4147-A177-3AD203B41FA5}">
                      <a16:colId xmlns:a16="http://schemas.microsoft.com/office/drawing/2014/main" val="3758687968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3069113881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1325982940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3641361643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327255978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2685118651"/>
                    </a:ext>
                  </a:extLst>
                </a:gridCol>
              </a:tblGrid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012446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511844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87089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872010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094389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3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579219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1BA2ABA-C087-4A41-ADE3-B47FD7F08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9936"/>
              </p:ext>
            </p:extLst>
          </p:nvPr>
        </p:nvGraphicFramePr>
        <p:xfrm>
          <a:off x="5822838" y="3679154"/>
          <a:ext cx="1492251" cy="1400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417">
                  <a:extLst>
                    <a:ext uri="{9D8B030D-6E8A-4147-A177-3AD203B41FA5}">
                      <a16:colId xmlns:a16="http://schemas.microsoft.com/office/drawing/2014/main" val="3758687968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3069113881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1325982940"/>
                    </a:ext>
                  </a:extLst>
                </a:gridCol>
              </a:tblGrid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012446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094389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579219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6BA77F14-D0B5-491A-AC3A-0C20B5206433}"/>
              </a:ext>
            </a:extLst>
          </p:cNvPr>
          <p:cNvSpPr txBox="1"/>
          <p:nvPr/>
        </p:nvSpPr>
        <p:spPr>
          <a:xfrm>
            <a:off x="7043844" y="3917956"/>
            <a:ext cx="1760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/>
              <a:t>=</a:t>
            </a:r>
            <a:endParaRPr lang="zh-TW" altLang="en-US" sz="5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BFD2BF-4B80-40BF-9CDE-F5D1F988CD16}"/>
              </a:ext>
            </a:extLst>
          </p:cNvPr>
          <p:cNvSpPr/>
          <p:nvPr/>
        </p:nvSpPr>
        <p:spPr>
          <a:xfrm>
            <a:off x="5824957" y="3665874"/>
            <a:ext cx="1490132" cy="1410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89FBEE2-1316-4B55-819B-03F1CDE26BFE}"/>
              </a:ext>
            </a:extLst>
          </p:cNvPr>
          <p:cNvSpPr/>
          <p:nvPr/>
        </p:nvSpPr>
        <p:spPr>
          <a:xfrm>
            <a:off x="4963129" y="4129639"/>
            <a:ext cx="489077" cy="489077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outerShdw dist="508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b="1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A71A2E1-854B-4CAD-9848-1B3AD6062431}"/>
              </a:ext>
            </a:extLst>
          </p:cNvPr>
          <p:cNvCxnSpPr>
            <a:stCxn id="12" idx="3"/>
            <a:endCxn id="12" idx="7"/>
          </p:cNvCxnSpPr>
          <p:nvPr/>
        </p:nvCxnSpPr>
        <p:spPr>
          <a:xfrm flipV="1">
            <a:off x="5034753" y="4201263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0D44524-4AC8-405E-A022-DD4D842879AA}"/>
              </a:ext>
            </a:extLst>
          </p:cNvPr>
          <p:cNvCxnSpPr>
            <a:stCxn id="12" idx="5"/>
            <a:endCxn id="12" idx="1"/>
          </p:cNvCxnSpPr>
          <p:nvPr/>
        </p:nvCxnSpPr>
        <p:spPr>
          <a:xfrm flipH="1" flipV="1">
            <a:off x="5034753" y="4201263"/>
            <a:ext cx="345829" cy="345829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4E3B23E-B135-4FB6-92A5-2D30A80201C7}"/>
              </a:ext>
            </a:extLst>
          </p:cNvPr>
          <p:cNvGrpSpPr/>
          <p:nvPr/>
        </p:nvGrpSpPr>
        <p:grpSpPr>
          <a:xfrm>
            <a:off x="2612913" y="2502655"/>
            <a:ext cx="8400996" cy="2577433"/>
            <a:chOff x="2612913" y="2502655"/>
            <a:chExt cx="8400996" cy="257743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107504A-9739-49D7-ACEF-FAF3D42E89BD}"/>
                </a:ext>
              </a:extLst>
            </p:cNvPr>
            <p:cNvSpPr/>
            <p:nvPr/>
          </p:nvSpPr>
          <p:spPr>
            <a:xfrm>
              <a:off x="2615032" y="2507444"/>
              <a:ext cx="1490132" cy="1410512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096AE8BA-5179-4C36-BF76-ADAF6D1E8461}"/>
                </a:ext>
              </a:extLst>
            </p:cNvPr>
            <p:cNvCxnSpPr/>
            <p:nvPr/>
          </p:nvCxnSpPr>
          <p:spPr>
            <a:xfrm>
              <a:off x="4105164" y="2507444"/>
              <a:ext cx="3209925" cy="117171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320CE7DF-95B5-43E2-B507-E6877E8A8FAA}"/>
                </a:ext>
              </a:extLst>
            </p:cNvPr>
            <p:cNvCxnSpPr/>
            <p:nvPr/>
          </p:nvCxnSpPr>
          <p:spPr>
            <a:xfrm>
              <a:off x="2615032" y="2502655"/>
              <a:ext cx="3209925" cy="117171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84CC5167-52CB-4BFA-9A03-C031E8A2BFFD}"/>
                </a:ext>
              </a:extLst>
            </p:cNvPr>
            <p:cNvCxnSpPr/>
            <p:nvPr/>
          </p:nvCxnSpPr>
          <p:spPr>
            <a:xfrm>
              <a:off x="2612913" y="3908378"/>
              <a:ext cx="3209925" cy="117171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876247AF-9EB9-4D2F-B1A4-3F250768F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3446" y="2970718"/>
              <a:ext cx="3665118" cy="705459"/>
            </a:xfrm>
            <a:prstGeom prst="line">
              <a:avLst/>
            </a:prstGeom>
            <a:ln w="28575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48FB8F57-0977-4F4A-89EE-0D34C82ED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969" y="3440352"/>
              <a:ext cx="3675595" cy="1636760"/>
            </a:xfrm>
            <a:prstGeom prst="line">
              <a:avLst/>
            </a:prstGeom>
            <a:ln w="28575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FF4063E6-E441-418C-87EB-E9884AFCD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81" y="2965727"/>
              <a:ext cx="4729583" cy="713427"/>
            </a:xfrm>
            <a:prstGeom prst="line">
              <a:avLst/>
            </a:prstGeom>
            <a:ln w="28575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5A8E882-CF30-46D2-A027-2DBF502F1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0850" y="3448322"/>
              <a:ext cx="3233214" cy="1093026"/>
            </a:xfrm>
            <a:prstGeom prst="line">
              <a:avLst/>
            </a:prstGeom>
            <a:ln w="28575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A46CB17-A110-414C-B3A8-5E0A3E3584A4}"/>
                </a:ext>
              </a:extLst>
            </p:cNvPr>
            <p:cNvSpPr/>
            <p:nvPr/>
          </p:nvSpPr>
          <p:spPr>
            <a:xfrm>
              <a:off x="10518720" y="2973899"/>
              <a:ext cx="495189" cy="46347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4E3ADB1-EF5C-4EAE-B6C3-6C785EFA1070}"/>
                </a:ext>
              </a:extLst>
            </p:cNvPr>
            <p:cNvCxnSpPr>
              <a:cxnSpLocks/>
            </p:cNvCxnSpPr>
            <p:nvPr/>
          </p:nvCxnSpPr>
          <p:spPr>
            <a:xfrm>
              <a:off x="4105163" y="3908378"/>
              <a:ext cx="1709318" cy="63297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8BD4E63-F653-4C33-BD84-5DE14210B132}"/>
              </a:ext>
            </a:extLst>
          </p:cNvPr>
          <p:cNvGrpSpPr/>
          <p:nvPr/>
        </p:nvGrpSpPr>
        <p:grpSpPr>
          <a:xfrm>
            <a:off x="3127241" y="2504355"/>
            <a:ext cx="8395285" cy="2575733"/>
            <a:chOff x="3127241" y="2504355"/>
            <a:chExt cx="8395285" cy="257573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490C39E-E73C-459F-9020-77529863A43F}"/>
                </a:ext>
              </a:extLst>
            </p:cNvPr>
            <p:cNvSpPr/>
            <p:nvPr/>
          </p:nvSpPr>
          <p:spPr>
            <a:xfrm>
              <a:off x="3127241" y="2507444"/>
              <a:ext cx="1490132" cy="1410512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6B21E488-90D3-48D5-8EC2-3C31EDCA86DC}"/>
                </a:ext>
              </a:extLst>
            </p:cNvPr>
            <p:cNvCxnSpPr>
              <a:cxnSpLocks/>
            </p:cNvCxnSpPr>
            <p:nvPr/>
          </p:nvCxnSpPr>
          <p:spPr>
            <a:xfrm>
              <a:off x="4619492" y="2542041"/>
              <a:ext cx="2695597" cy="113711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BC309DD-2C52-46FE-B0FF-20F0576FB7F6}"/>
                </a:ext>
              </a:extLst>
            </p:cNvPr>
            <p:cNvCxnSpPr>
              <a:cxnSpLocks/>
            </p:cNvCxnSpPr>
            <p:nvPr/>
          </p:nvCxnSpPr>
          <p:spPr>
            <a:xfrm>
              <a:off x="3127241" y="2504355"/>
              <a:ext cx="2697716" cy="117001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AC1ED1BA-43E9-4F56-8F25-ED09C883B649}"/>
                </a:ext>
              </a:extLst>
            </p:cNvPr>
            <p:cNvCxnSpPr>
              <a:cxnSpLocks/>
            </p:cNvCxnSpPr>
            <p:nvPr/>
          </p:nvCxnSpPr>
          <p:spPr>
            <a:xfrm>
              <a:off x="3127241" y="3908378"/>
              <a:ext cx="2695597" cy="117171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5D672ED0-A69F-45FE-B8B9-119E79AFF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3446" y="2970718"/>
              <a:ext cx="4194285" cy="705460"/>
            </a:xfrm>
            <a:prstGeom prst="line">
              <a:avLst/>
            </a:prstGeom>
            <a:ln w="28575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19C3C3BD-3F03-4DF5-BE7D-D677530AC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2969" y="3448322"/>
              <a:ext cx="4204762" cy="1628790"/>
            </a:xfrm>
            <a:prstGeom prst="line">
              <a:avLst/>
            </a:prstGeom>
            <a:ln w="28575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540DD9DC-AED3-42CB-8D2D-93CBC437A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481" y="2976042"/>
              <a:ext cx="5214975" cy="703113"/>
            </a:xfrm>
            <a:prstGeom prst="line">
              <a:avLst/>
            </a:prstGeom>
            <a:ln w="28575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7BFE1AEE-2947-4E07-968C-D596AC43F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0850" y="3438082"/>
              <a:ext cx="3716487" cy="1103266"/>
            </a:xfrm>
            <a:prstGeom prst="line">
              <a:avLst/>
            </a:prstGeom>
            <a:ln w="28575">
              <a:solidFill>
                <a:srgbClr val="92D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2FA74F1-23FD-4CF7-A002-18BB6CEB83B7}"/>
                </a:ext>
              </a:extLst>
            </p:cNvPr>
            <p:cNvSpPr/>
            <p:nvPr/>
          </p:nvSpPr>
          <p:spPr>
            <a:xfrm>
              <a:off x="11027337" y="2976875"/>
              <a:ext cx="495189" cy="46347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64B52606-3BB4-4E2C-AC3C-1D029FE9A45C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98" y="3917956"/>
              <a:ext cx="1209783" cy="62339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投影片編號版面配置區 37">
            <a:extLst>
              <a:ext uri="{FF2B5EF4-FFF2-40B4-BE49-F238E27FC236}">
                <a16:creationId xmlns:a16="http://schemas.microsoft.com/office/drawing/2014/main" id="{2DF361AE-FBA7-4C61-BDED-2C5FC267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87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Pooling Layer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Max Pooling: Take the maximum value in the box.</a:t>
            </a:r>
            <a:endParaRPr lang="zh-TW" altLang="en-US" sz="32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Average Pooling: Take the average value in the box.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2CD23A-AF27-46B8-9120-881954D66236}"/>
              </a:ext>
            </a:extLst>
          </p:cNvPr>
          <p:cNvSpPr txBox="1"/>
          <p:nvPr/>
        </p:nvSpPr>
        <p:spPr>
          <a:xfrm>
            <a:off x="504110" y="4127373"/>
            <a:ext cx="200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Feature Map</a:t>
            </a:r>
            <a:endParaRPr lang="zh-TW" altLang="en-US" sz="24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9EB14DD-FB44-4587-B37E-A1A22B76F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90562"/>
              </p:ext>
            </p:extLst>
          </p:nvPr>
        </p:nvGraphicFramePr>
        <p:xfrm>
          <a:off x="2547936" y="3485784"/>
          <a:ext cx="1989668" cy="1867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417">
                  <a:extLst>
                    <a:ext uri="{9D8B030D-6E8A-4147-A177-3AD203B41FA5}">
                      <a16:colId xmlns:a16="http://schemas.microsoft.com/office/drawing/2014/main" val="3758687968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3069113881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1325982940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3641361643"/>
                    </a:ext>
                  </a:extLst>
                </a:gridCol>
              </a:tblGrid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511844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87089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872010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094389"/>
                  </a:ext>
                </a:extLst>
              </a:tr>
            </a:tbl>
          </a:graphicData>
        </a:graphic>
      </p:graphicFrame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E348D6C-3111-49B1-8932-B528E116FABF}"/>
              </a:ext>
            </a:extLst>
          </p:cNvPr>
          <p:cNvCxnSpPr>
            <a:cxnSpLocks/>
          </p:cNvCxnSpPr>
          <p:nvPr/>
        </p:nvCxnSpPr>
        <p:spPr>
          <a:xfrm>
            <a:off x="4785208" y="3553502"/>
            <a:ext cx="2347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C15924-BDAF-4CA3-93D0-103DE9E9ACFC}"/>
              </a:ext>
            </a:extLst>
          </p:cNvPr>
          <p:cNvSpPr txBox="1"/>
          <p:nvPr/>
        </p:nvSpPr>
        <p:spPr>
          <a:xfrm>
            <a:off x="9109472" y="3184479"/>
            <a:ext cx="200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Max Pooling</a:t>
            </a:r>
            <a:endParaRPr lang="zh-TW" altLang="en-US" sz="24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F5F28C-39A4-4A5E-BC54-5F228549F179}"/>
              </a:ext>
            </a:extLst>
          </p:cNvPr>
          <p:cNvSpPr/>
          <p:nvPr/>
        </p:nvSpPr>
        <p:spPr>
          <a:xfrm>
            <a:off x="2541808" y="3485784"/>
            <a:ext cx="991090" cy="93130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5EC64B-8AF1-4C7C-881A-17E6CCAE97F9}"/>
              </a:ext>
            </a:extLst>
          </p:cNvPr>
          <p:cNvSpPr/>
          <p:nvPr/>
        </p:nvSpPr>
        <p:spPr>
          <a:xfrm>
            <a:off x="3548387" y="3485783"/>
            <a:ext cx="991090" cy="93130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EEAE294-C8F1-40F5-92F0-3079AC817428}"/>
              </a:ext>
            </a:extLst>
          </p:cNvPr>
          <p:cNvSpPr/>
          <p:nvPr/>
        </p:nvSpPr>
        <p:spPr>
          <a:xfrm>
            <a:off x="2541808" y="4440962"/>
            <a:ext cx="991090" cy="93130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D7FF4B-8DD3-4550-AC50-060C95E02060}"/>
              </a:ext>
            </a:extLst>
          </p:cNvPr>
          <p:cNvSpPr/>
          <p:nvPr/>
        </p:nvSpPr>
        <p:spPr>
          <a:xfrm>
            <a:off x="3564434" y="4440962"/>
            <a:ext cx="973170" cy="93130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3856D5D-9402-4D4E-877E-371D26833864}"/>
              </a:ext>
            </a:extLst>
          </p:cNvPr>
          <p:cNvCxnSpPr/>
          <p:nvPr/>
        </p:nvCxnSpPr>
        <p:spPr>
          <a:xfrm>
            <a:off x="4785208" y="5319534"/>
            <a:ext cx="2347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927973-C0A7-43D4-A400-0E9EF9554D64}"/>
              </a:ext>
            </a:extLst>
          </p:cNvPr>
          <p:cNvSpPr txBox="1"/>
          <p:nvPr/>
        </p:nvSpPr>
        <p:spPr>
          <a:xfrm>
            <a:off x="9109472" y="5139518"/>
            <a:ext cx="2244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Average Pooling</a:t>
            </a:r>
            <a:endParaRPr lang="zh-TW" altLang="en-US" sz="2400" b="1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47A6B48-0ADD-47B7-93D1-C885BC85D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731237"/>
              </p:ext>
            </p:extLst>
          </p:nvPr>
        </p:nvGraphicFramePr>
        <p:xfrm>
          <a:off x="7380058" y="4695435"/>
          <a:ext cx="1481810" cy="1353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905">
                  <a:extLst>
                    <a:ext uri="{9D8B030D-6E8A-4147-A177-3AD203B41FA5}">
                      <a16:colId xmlns:a16="http://schemas.microsoft.com/office/drawing/2014/main" val="4151498068"/>
                    </a:ext>
                  </a:extLst>
                </a:gridCol>
                <a:gridCol w="740905">
                  <a:extLst>
                    <a:ext uri="{9D8B030D-6E8A-4147-A177-3AD203B41FA5}">
                      <a16:colId xmlns:a16="http://schemas.microsoft.com/office/drawing/2014/main" val="305874176"/>
                    </a:ext>
                  </a:extLst>
                </a:gridCol>
              </a:tblGrid>
              <a:tr h="67683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7.5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85511"/>
                  </a:ext>
                </a:extLst>
              </a:tr>
              <a:tr h="67683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2.75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6.25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086224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F194CEF0-077C-4C84-8DF8-7FF5BEA407DB}"/>
              </a:ext>
            </a:extLst>
          </p:cNvPr>
          <p:cNvSpPr/>
          <p:nvPr/>
        </p:nvSpPr>
        <p:spPr>
          <a:xfrm>
            <a:off x="7398894" y="4695435"/>
            <a:ext cx="738116" cy="6582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5B6293B-3B20-4209-86C0-E860EF51F9A4}"/>
              </a:ext>
            </a:extLst>
          </p:cNvPr>
          <p:cNvSpPr/>
          <p:nvPr/>
        </p:nvSpPr>
        <p:spPr>
          <a:xfrm>
            <a:off x="8151377" y="4695435"/>
            <a:ext cx="709750" cy="67491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4E5489-354F-44AA-8D23-244B93F94257}"/>
              </a:ext>
            </a:extLst>
          </p:cNvPr>
          <p:cNvSpPr/>
          <p:nvPr/>
        </p:nvSpPr>
        <p:spPr>
          <a:xfrm>
            <a:off x="7380058" y="5390841"/>
            <a:ext cx="738116" cy="65826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0EB20C0-9AA7-422C-9A57-C757C912CE3E}"/>
              </a:ext>
            </a:extLst>
          </p:cNvPr>
          <p:cNvSpPr/>
          <p:nvPr/>
        </p:nvSpPr>
        <p:spPr>
          <a:xfrm>
            <a:off x="8152118" y="5390841"/>
            <a:ext cx="709750" cy="6749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C8AEDA68-BF22-454D-8E39-3F47BAC00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42370"/>
              </p:ext>
            </p:extLst>
          </p:nvPr>
        </p:nvGraphicFramePr>
        <p:xfrm>
          <a:off x="7377269" y="2757051"/>
          <a:ext cx="1481810" cy="1353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905">
                  <a:extLst>
                    <a:ext uri="{9D8B030D-6E8A-4147-A177-3AD203B41FA5}">
                      <a16:colId xmlns:a16="http://schemas.microsoft.com/office/drawing/2014/main" val="4151498068"/>
                    </a:ext>
                  </a:extLst>
                </a:gridCol>
                <a:gridCol w="740905">
                  <a:extLst>
                    <a:ext uri="{9D8B030D-6E8A-4147-A177-3AD203B41FA5}">
                      <a16:colId xmlns:a16="http://schemas.microsoft.com/office/drawing/2014/main" val="305874176"/>
                    </a:ext>
                  </a:extLst>
                </a:gridCol>
              </a:tblGrid>
              <a:tr h="67683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585511"/>
                  </a:ext>
                </a:extLst>
              </a:tr>
              <a:tr h="67683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086224"/>
                  </a:ext>
                </a:extLst>
              </a:tr>
            </a:tbl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DAA0AD5D-C257-4BF8-AD54-2A2ED8A505A9}"/>
              </a:ext>
            </a:extLst>
          </p:cNvPr>
          <p:cNvSpPr/>
          <p:nvPr/>
        </p:nvSpPr>
        <p:spPr>
          <a:xfrm>
            <a:off x="7396105" y="2757051"/>
            <a:ext cx="738116" cy="658261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5E15C5-BFA9-4096-B40E-6FD6F7877913}"/>
              </a:ext>
            </a:extLst>
          </p:cNvPr>
          <p:cNvSpPr/>
          <p:nvPr/>
        </p:nvSpPr>
        <p:spPr>
          <a:xfrm>
            <a:off x="8148588" y="2757051"/>
            <a:ext cx="709750" cy="67491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231071-6D3A-46EC-8C9C-A25D8FB2B002}"/>
              </a:ext>
            </a:extLst>
          </p:cNvPr>
          <p:cNvSpPr/>
          <p:nvPr/>
        </p:nvSpPr>
        <p:spPr>
          <a:xfrm>
            <a:off x="7377269" y="3452457"/>
            <a:ext cx="738116" cy="65826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DF8C8C0-1024-4AD9-B679-7430A80C5762}"/>
              </a:ext>
            </a:extLst>
          </p:cNvPr>
          <p:cNvSpPr/>
          <p:nvPr/>
        </p:nvSpPr>
        <p:spPr>
          <a:xfrm>
            <a:off x="8149329" y="3452457"/>
            <a:ext cx="709750" cy="67491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B7A46C-8716-4829-9684-B2154964B3A5}"/>
              </a:ext>
            </a:extLst>
          </p:cNvPr>
          <p:cNvSpPr txBox="1"/>
          <p:nvPr/>
        </p:nvSpPr>
        <p:spPr>
          <a:xfrm>
            <a:off x="4953419" y="4158201"/>
            <a:ext cx="200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Pooling</a:t>
            </a:r>
            <a:endParaRPr lang="zh-TW" altLang="en-US" sz="2400" b="1" dirty="0"/>
          </a:p>
        </p:txBody>
      </p:sp>
      <p:sp>
        <p:nvSpPr>
          <p:cNvPr id="26" name="投影片編號版面配置區 25">
            <a:extLst>
              <a:ext uri="{FF2B5EF4-FFF2-40B4-BE49-F238E27FC236}">
                <a16:creationId xmlns:a16="http://schemas.microsoft.com/office/drawing/2014/main" id="{29EE3020-4D89-4D20-8E16-FA96381B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189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Fully-connected Layer (Conn. Layer)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B236075-C8E1-46B7-B520-B35FC17EB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805977"/>
              </p:ext>
            </p:extLst>
          </p:nvPr>
        </p:nvGraphicFramePr>
        <p:xfrm>
          <a:off x="1848874" y="3038726"/>
          <a:ext cx="1492251" cy="14009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417">
                  <a:extLst>
                    <a:ext uri="{9D8B030D-6E8A-4147-A177-3AD203B41FA5}">
                      <a16:colId xmlns:a16="http://schemas.microsoft.com/office/drawing/2014/main" val="3758687968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3069113881"/>
                    </a:ext>
                  </a:extLst>
                </a:gridCol>
                <a:gridCol w="497417">
                  <a:extLst>
                    <a:ext uri="{9D8B030D-6E8A-4147-A177-3AD203B41FA5}">
                      <a16:colId xmlns:a16="http://schemas.microsoft.com/office/drawing/2014/main" val="1325982940"/>
                    </a:ext>
                  </a:extLst>
                </a:gridCol>
              </a:tblGrid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012446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094389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579219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5209522-D68F-4AC3-8DD6-06D9B51F2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738755"/>
              </p:ext>
            </p:extLst>
          </p:nvPr>
        </p:nvGraphicFramePr>
        <p:xfrm>
          <a:off x="6547184" y="1696136"/>
          <a:ext cx="497418" cy="42028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418">
                  <a:extLst>
                    <a:ext uri="{9D8B030D-6E8A-4147-A177-3AD203B41FA5}">
                      <a16:colId xmlns:a16="http://schemas.microsoft.com/office/drawing/2014/main" val="3758687968"/>
                    </a:ext>
                  </a:extLst>
                </a:gridCol>
              </a:tblGrid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012446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094389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932711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4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2282259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15467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226447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0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355036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2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62552"/>
                  </a:ext>
                </a:extLst>
              </a:tr>
              <a:tr h="46697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1</a:t>
                      </a:r>
                      <a:endParaRPr lang="zh-TW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57921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2B19D40D-6DAE-42A5-B7E0-68850E696A0C}"/>
              </a:ext>
            </a:extLst>
          </p:cNvPr>
          <p:cNvSpPr txBox="1"/>
          <p:nvPr/>
        </p:nvSpPr>
        <p:spPr>
          <a:xfrm>
            <a:off x="1217736" y="4547397"/>
            <a:ext cx="2761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Pooled Feature Map</a:t>
            </a:r>
            <a:endParaRPr lang="zh-TW" altLang="en-US" sz="2400" b="1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D9958E0-9120-4B7C-A0A7-DBD1FD11161C}"/>
              </a:ext>
            </a:extLst>
          </p:cNvPr>
          <p:cNvCxnSpPr>
            <a:cxnSpLocks/>
          </p:cNvCxnSpPr>
          <p:nvPr/>
        </p:nvCxnSpPr>
        <p:spPr>
          <a:xfrm>
            <a:off x="3804211" y="3818266"/>
            <a:ext cx="2347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32A7544-B932-473E-AB1A-53A4676B7206}"/>
              </a:ext>
            </a:extLst>
          </p:cNvPr>
          <p:cNvSpPr txBox="1"/>
          <p:nvPr/>
        </p:nvSpPr>
        <p:spPr>
          <a:xfrm>
            <a:off x="3941073" y="3335872"/>
            <a:ext cx="2006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Flattening</a:t>
            </a:r>
            <a:endParaRPr lang="zh-TW" altLang="en-US" sz="2400" b="1" dirty="0"/>
          </a:p>
        </p:txBody>
      </p:sp>
      <p:sp>
        <p:nvSpPr>
          <p:cNvPr id="9" name="流程圖: 接點 8">
            <a:extLst>
              <a:ext uri="{FF2B5EF4-FFF2-40B4-BE49-F238E27FC236}">
                <a16:creationId xmlns:a16="http://schemas.microsoft.com/office/drawing/2014/main" id="{67AF0386-AE2F-405C-95EC-642C9E1CFF08}"/>
              </a:ext>
            </a:extLst>
          </p:cNvPr>
          <p:cNvSpPr/>
          <p:nvPr/>
        </p:nvSpPr>
        <p:spPr>
          <a:xfrm>
            <a:off x="9564493" y="2429126"/>
            <a:ext cx="497418" cy="497418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接點 9">
            <a:extLst>
              <a:ext uri="{FF2B5EF4-FFF2-40B4-BE49-F238E27FC236}">
                <a16:creationId xmlns:a16="http://schemas.microsoft.com/office/drawing/2014/main" id="{E6C78940-3CAA-46FD-B963-1857B0716912}"/>
              </a:ext>
            </a:extLst>
          </p:cNvPr>
          <p:cNvSpPr/>
          <p:nvPr/>
        </p:nvSpPr>
        <p:spPr>
          <a:xfrm>
            <a:off x="9564493" y="3548828"/>
            <a:ext cx="497418" cy="497418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E827AFBA-C063-4AC9-BFBC-3776CA1428D4}"/>
              </a:ext>
            </a:extLst>
          </p:cNvPr>
          <p:cNvSpPr/>
          <p:nvPr/>
        </p:nvSpPr>
        <p:spPr>
          <a:xfrm>
            <a:off x="9564493" y="4667396"/>
            <a:ext cx="497418" cy="497418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ABCA38E-FEF4-43CE-9309-A7434BA20AF0}"/>
              </a:ext>
            </a:extLst>
          </p:cNvPr>
          <p:cNvCxnSpPr>
            <a:endCxn id="9" idx="2"/>
          </p:cNvCxnSpPr>
          <p:nvPr/>
        </p:nvCxnSpPr>
        <p:spPr>
          <a:xfrm>
            <a:off x="7044602" y="1938059"/>
            <a:ext cx="2519891" cy="739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A6BF208-2F7E-459D-90D6-37ED729FCA8B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7044602" y="2426043"/>
            <a:ext cx="2519891" cy="251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28587FC-D5C8-46FF-B62B-02710D95472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044602" y="2677835"/>
            <a:ext cx="2519891" cy="228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4244F3D-BA05-4E6D-A2EE-ED862931FDF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044601" y="2677835"/>
            <a:ext cx="2519892" cy="658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F962B6C-D47C-4B73-8C67-19C222B46B7B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044602" y="2677835"/>
            <a:ext cx="2519891" cy="1109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314E5C3-6811-49DA-BD42-D8DD6051015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044600" y="2677835"/>
            <a:ext cx="2519893" cy="1607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7CDC5B6-6161-473D-B9DA-5E1F5B7AA3B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044599" y="2677835"/>
            <a:ext cx="2519894" cy="2077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24EBC90-13EB-4F4E-9F25-7BFD05B788F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040369" y="2677835"/>
            <a:ext cx="2524124" cy="2525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76E02FD-E80E-42AD-BA67-444ADB3DD729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044598" y="2677835"/>
            <a:ext cx="2519895" cy="3022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89938CC-D94C-4192-BF1B-CB4F14EEAE39}"/>
              </a:ext>
            </a:extLst>
          </p:cNvPr>
          <p:cNvCxnSpPr>
            <a:cxnSpLocks/>
          </p:cNvCxnSpPr>
          <p:nvPr/>
        </p:nvCxnSpPr>
        <p:spPr>
          <a:xfrm>
            <a:off x="7044594" y="1933342"/>
            <a:ext cx="2519897" cy="1860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982E58F-CE24-43F4-8696-01B422BB3951}"/>
              </a:ext>
            </a:extLst>
          </p:cNvPr>
          <p:cNvCxnSpPr>
            <a:cxnSpLocks/>
          </p:cNvCxnSpPr>
          <p:nvPr/>
        </p:nvCxnSpPr>
        <p:spPr>
          <a:xfrm>
            <a:off x="7044592" y="2426043"/>
            <a:ext cx="2519899" cy="1368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F473AA6-E531-476F-B1C5-213006B96A27}"/>
              </a:ext>
            </a:extLst>
          </p:cNvPr>
          <p:cNvCxnSpPr>
            <a:cxnSpLocks/>
          </p:cNvCxnSpPr>
          <p:nvPr/>
        </p:nvCxnSpPr>
        <p:spPr>
          <a:xfrm>
            <a:off x="7044590" y="2906261"/>
            <a:ext cx="2519901" cy="887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B9C1518-B1A9-4CCE-A18B-1DB723415742}"/>
              </a:ext>
            </a:extLst>
          </p:cNvPr>
          <p:cNvCxnSpPr>
            <a:cxnSpLocks/>
          </p:cNvCxnSpPr>
          <p:nvPr/>
        </p:nvCxnSpPr>
        <p:spPr>
          <a:xfrm>
            <a:off x="7044588" y="3335872"/>
            <a:ext cx="2519903" cy="45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93B6B05-2B20-4BE4-914C-C2F6E64B3BD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044602" y="3794145"/>
            <a:ext cx="2519889" cy="3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6454AA2-DD94-4393-9EE5-E7774943EAEF}"/>
              </a:ext>
            </a:extLst>
          </p:cNvPr>
          <p:cNvCxnSpPr>
            <a:cxnSpLocks/>
          </p:cNvCxnSpPr>
          <p:nvPr/>
        </p:nvCxnSpPr>
        <p:spPr>
          <a:xfrm flipV="1">
            <a:off x="7048821" y="3794145"/>
            <a:ext cx="2515670" cy="495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4476936-550E-4AE1-8AD5-ADE377678532}"/>
              </a:ext>
            </a:extLst>
          </p:cNvPr>
          <p:cNvCxnSpPr>
            <a:cxnSpLocks/>
          </p:cNvCxnSpPr>
          <p:nvPr/>
        </p:nvCxnSpPr>
        <p:spPr>
          <a:xfrm flipV="1">
            <a:off x="7040367" y="3794145"/>
            <a:ext cx="2524124" cy="96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15117E86-6B6E-4354-8DCF-4184CA04708A}"/>
              </a:ext>
            </a:extLst>
          </p:cNvPr>
          <p:cNvCxnSpPr>
            <a:cxnSpLocks/>
          </p:cNvCxnSpPr>
          <p:nvPr/>
        </p:nvCxnSpPr>
        <p:spPr>
          <a:xfrm flipV="1">
            <a:off x="7040365" y="3794144"/>
            <a:ext cx="2524126" cy="1408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345AE10-CDB4-492F-A97D-44D5F22D7D56}"/>
              </a:ext>
            </a:extLst>
          </p:cNvPr>
          <p:cNvCxnSpPr>
            <a:cxnSpLocks/>
          </p:cNvCxnSpPr>
          <p:nvPr/>
        </p:nvCxnSpPr>
        <p:spPr>
          <a:xfrm flipV="1">
            <a:off x="7040363" y="3794144"/>
            <a:ext cx="2524128" cy="19063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5023E84-FC22-4E0F-B132-17C59B35B2E4}"/>
              </a:ext>
            </a:extLst>
          </p:cNvPr>
          <p:cNvCxnSpPr>
            <a:cxnSpLocks/>
          </p:cNvCxnSpPr>
          <p:nvPr/>
        </p:nvCxnSpPr>
        <p:spPr>
          <a:xfrm>
            <a:off x="7066825" y="1941221"/>
            <a:ext cx="2497666" cy="2986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D5BE5F9-60A6-46AA-8C7F-7CEBE39AD866}"/>
              </a:ext>
            </a:extLst>
          </p:cNvPr>
          <p:cNvCxnSpPr>
            <a:cxnSpLocks/>
          </p:cNvCxnSpPr>
          <p:nvPr/>
        </p:nvCxnSpPr>
        <p:spPr>
          <a:xfrm>
            <a:off x="7048821" y="2424640"/>
            <a:ext cx="2515670" cy="25033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8F561B8-B914-47E2-8144-7C45B7246287}"/>
              </a:ext>
            </a:extLst>
          </p:cNvPr>
          <p:cNvCxnSpPr>
            <a:cxnSpLocks/>
          </p:cNvCxnSpPr>
          <p:nvPr/>
        </p:nvCxnSpPr>
        <p:spPr>
          <a:xfrm>
            <a:off x="7040361" y="2898526"/>
            <a:ext cx="2524130" cy="20294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9E074AB-E2E8-410C-B1AC-CC967987FD95}"/>
              </a:ext>
            </a:extLst>
          </p:cNvPr>
          <p:cNvCxnSpPr>
            <a:cxnSpLocks/>
          </p:cNvCxnSpPr>
          <p:nvPr/>
        </p:nvCxnSpPr>
        <p:spPr>
          <a:xfrm>
            <a:off x="7048821" y="3335871"/>
            <a:ext cx="2515670" cy="1592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BDE46B3-D701-449B-8E82-30B9DD5DBC3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044602" y="3797537"/>
            <a:ext cx="2519889" cy="1130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52239C7-8E0D-4ABB-81E6-1C8C6B798131}"/>
              </a:ext>
            </a:extLst>
          </p:cNvPr>
          <p:cNvCxnSpPr>
            <a:cxnSpLocks/>
          </p:cNvCxnSpPr>
          <p:nvPr/>
        </p:nvCxnSpPr>
        <p:spPr>
          <a:xfrm>
            <a:off x="7040359" y="4277563"/>
            <a:ext cx="2524132" cy="650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6538304-A20B-4F23-82D7-2F906508B61A}"/>
              </a:ext>
            </a:extLst>
          </p:cNvPr>
          <p:cNvCxnSpPr>
            <a:cxnSpLocks/>
          </p:cNvCxnSpPr>
          <p:nvPr/>
        </p:nvCxnSpPr>
        <p:spPr>
          <a:xfrm>
            <a:off x="7040357" y="4759184"/>
            <a:ext cx="2524134" cy="168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1057A4F-8EB1-411B-AFA2-067A02B58FE5}"/>
              </a:ext>
            </a:extLst>
          </p:cNvPr>
          <p:cNvCxnSpPr>
            <a:cxnSpLocks/>
          </p:cNvCxnSpPr>
          <p:nvPr/>
        </p:nvCxnSpPr>
        <p:spPr>
          <a:xfrm flipV="1">
            <a:off x="7040355" y="4928009"/>
            <a:ext cx="2524136" cy="264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49A37071-5FB9-4D0F-BC29-F71C1599B444}"/>
              </a:ext>
            </a:extLst>
          </p:cNvPr>
          <p:cNvCxnSpPr>
            <a:cxnSpLocks/>
          </p:cNvCxnSpPr>
          <p:nvPr/>
        </p:nvCxnSpPr>
        <p:spPr>
          <a:xfrm flipV="1">
            <a:off x="7040353" y="4928009"/>
            <a:ext cx="2524138" cy="765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FF7FC2D-AE11-4835-9830-71F0E1B17437}"/>
              </a:ext>
            </a:extLst>
          </p:cNvPr>
          <p:cNvSpPr txBox="1"/>
          <p:nvPr/>
        </p:nvSpPr>
        <p:spPr>
          <a:xfrm>
            <a:off x="7184732" y="5676071"/>
            <a:ext cx="2492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Neural Network</a:t>
            </a:r>
            <a:endParaRPr lang="zh-TW" altLang="en-US" sz="2400" b="1" dirty="0"/>
          </a:p>
        </p:txBody>
      </p:sp>
      <p:sp>
        <p:nvSpPr>
          <p:cNvPr id="41" name="投影片編號版面配置區 40">
            <a:extLst>
              <a:ext uri="{FF2B5EF4-FFF2-40B4-BE49-F238E27FC236}">
                <a16:creationId xmlns:a16="http://schemas.microsoft.com/office/drawing/2014/main" id="{73333A3D-D640-41C3-88D7-32A6F98E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53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18147-B808-4891-B09F-B78E42B2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Georgia" panose="02040502050405020303" pitchFamily="18" charset="0"/>
              </a:rPr>
              <a:t>Object Detection</a:t>
            </a:r>
            <a:endParaRPr lang="zh-TW" altLang="en-US" sz="5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What is Object Detection?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To identify the object in image or video.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57ABB24-7991-4CBE-840D-02D27360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572" r="-199" b="6336"/>
          <a:stretch/>
        </p:blipFill>
        <p:spPr>
          <a:xfrm>
            <a:off x="764627" y="2058985"/>
            <a:ext cx="10662745" cy="38669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18C3FFA-74B6-4051-9543-6C108AA9044E}"/>
              </a:ext>
            </a:extLst>
          </p:cNvPr>
          <p:cNvSpPr/>
          <p:nvPr/>
        </p:nvSpPr>
        <p:spPr>
          <a:xfrm>
            <a:off x="0" y="6550223"/>
            <a:ext cx="5990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https://jason-chen-1992.weebly.com/home/-labelimg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FDCC66-AEEC-41EB-86E5-17D26BFC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611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Bounding Box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0" i="0" dirty="0">
                <a:solidFill>
                  <a:srgbClr val="282829"/>
                </a:solidFill>
                <a:effectLst/>
                <a:latin typeface="Georgia" panose="02040502050405020303" pitchFamily="18" charset="0"/>
              </a:rPr>
              <a:t>Each bounding box contains </a:t>
            </a:r>
            <a:r>
              <a:rPr lang="en-US" altLang="zh-TW" b="1" i="0" dirty="0">
                <a:solidFill>
                  <a:srgbClr val="282829"/>
                </a:solidFill>
                <a:effectLst/>
                <a:latin typeface="Georgia" panose="02040502050405020303" pitchFamily="18" charset="0"/>
              </a:rPr>
              <a:t>5 elements: </a:t>
            </a:r>
          </a:p>
          <a:p>
            <a:pPr algn="l"/>
            <a:r>
              <a:rPr lang="en-US" altLang="zh-TW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(x, y) = coordinates representing center of box.</a:t>
            </a:r>
          </a:p>
          <a:p>
            <a:pPr algn="l"/>
            <a:r>
              <a:rPr lang="en-US" altLang="zh-TW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(w, h) = width and height of box.</a:t>
            </a:r>
          </a:p>
          <a:p>
            <a:pPr algn="l"/>
            <a:r>
              <a:rPr lang="en-US" altLang="zh-TW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Confidence score = represents presence/absence of any object.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D4398EA-8583-4231-9007-97686D19D67E}"/>
              </a:ext>
            </a:extLst>
          </p:cNvPr>
          <p:cNvGrpSpPr/>
          <p:nvPr/>
        </p:nvGrpSpPr>
        <p:grpSpPr>
          <a:xfrm>
            <a:off x="1582682" y="3320260"/>
            <a:ext cx="9026635" cy="2997720"/>
            <a:chOff x="1582681" y="3772694"/>
            <a:chExt cx="9026635" cy="2997720"/>
          </a:xfrm>
        </p:grpSpPr>
        <p:pic>
          <p:nvPicPr>
            <p:cNvPr id="5" name="內容版面配置區 5">
              <a:extLst>
                <a:ext uri="{FF2B5EF4-FFF2-40B4-BE49-F238E27FC236}">
                  <a16:creationId xmlns:a16="http://schemas.microsoft.com/office/drawing/2014/main" id="{959E85D7-8FF5-4AD6-8DAE-468E7CC26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681" y="3772694"/>
              <a:ext cx="9026635" cy="253605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B73B8BA-FDBA-4FDC-8939-194528F7FEE5}"/>
                </a:ext>
              </a:extLst>
            </p:cNvPr>
            <p:cNvSpPr txBox="1"/>
            <p:nvPr/>
          </p:nvSpPr>
          <p:spPr>
            <a:xfrm>
              <a:off x="2743637" y="6308749"/>
              <a:ext cx="2088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Figure 1</a:t>
              </a:r>
              <a:endParaRPr lang="zh-TW" altLang="en-US" sz="2400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37D56EA-1964-47CB-BC4D-072C0246C0B9}"/>
                </a:ext>
              </a:extLst>
            </p:cNvPr>
            <p:cNvSpPr txBox="1"/>
            <p:nvPr/>
          </p:nvSpPr>
          <p:spPr>
            <a:xfrm>
              <a:off x="8106102" y="6308749"/>
              <a:ext cx="2088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Figure 2</a:t>
              </a:r>
              <a:endParaRPr lang="zh-TW" altLang="en-US" sz="2400" dirty="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4E240FF-754C-4825-9A47-A7F99EF5B810}"/>
              </a:ext>
            </a:extLst>
          </p:cNvPr>
          <p:cNvSpPr txBox="1"/>
          <p:nvPr/>
        </p:nvSpPr>
        <p:spPr>
          <a:xfrm>
            <a:off x="0" y="6633745"/>
            <a:ext cx="1219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https://chih-sheng-huang821.medium.com/%E6%A9%9F%E5%99%A8-%E6%B7%B1%E5%BA%A6%E5%AD%B8%E7%BF%92-%E7%89%A9%E4%BB%B6%E5%81%B5%E6%B8%AC-non-maximum-suppression-nms-aa70c45adffa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135DAE7-68B9-4531-9300-19F1BEBA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320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18147-B808-4891-B09F-B78E42B2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Georgia" panose="02040502050405020303" pitchFamily="18" charset="0"/>
              </a:rPr>
              <a:t>You Only Look Once (YOLO)</a:t>
            </a:r>
            <a:endParaRPr lang="zh-TW" altLang="en-US" sz="5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814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What is YOLO?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YOLO is an algorithm that uses neural networks to provide real-time object detection.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DF9635-C558-4C30-8728-1708448B7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21" y="2662438"/>
            <a:ext cx="6604558" cy="35072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41514E8-F83E-46C6-ABFB-086896C5FDB7}"/>
              </a:ext>
            </a:extLst>
          </p:cNvPr>
          <p:cNvSpPr/>
          <p:nvPr/>
        </p:nvSpPr>
        <p:spPr>
          <a:xfrm>
            <a:off x="0" y="6550223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</a:rPr>
              <a:t>https://pjreddie.com/darknet/yolo/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457717-573B-467C-9872-17A2AE87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267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507DF2-7F0D-4547-A0CD-C7121A5D8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7" r="9415"/>
          <a:stretch/>
        </p:blipFill>
        <p:spPr>
          <a:xfrm>
            <a:off x="838200" y="188034"/>
            <a:ext cx="10515600" cy="666996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D865668-1CC1-4EA0-AC93-9A828D3B9CEC}"/>
              </a:ext>
            </a:extLst>
          </p:cNvPr>
          <p:cNvSpPr txBox="1"/>
          <p:nvPr/>
        </p:nvSpPr>
        <p:spPr>
          <a:xfrm>
            <a:off x="0" y="6581001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</a:rPr>
              <a:t>https://www.cv-foundation.org/openaccess/content_cvpr_2016/papers/Redmon_You_Only_Look_CVPR_2016_paper.pdf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YOLO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7605E8-8978-404F-835A-71427B3E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213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Evolution of YOLOv1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1DAC4D-6435-4083-8DC9-0417E91AF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"/>
          <a:stretch/>
        </p:blipFill>
        <p:spPr>
          <a:xfrm>
            <a:off x="838200" y="2097029"/>
            <a:ext cx="10515600" cy="4458909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F2D56DE6-6124-4AE7-999F-08B7DEFE04A2}"/>
              </a:ext>
            </a:extLst>
          </p:cNvPr>
          <p:cNvGrpSpPr/>
          <p:nvPr/>
        </p:nvGrpSpPr>
        <p:grpSpPr>
          <a:xfrm>
            <a:off x="7493137" y="481154"/>
            <a:ext cx="4589200" cy="3237947"/>
            <a:chOff x="7338847" y="106385"/>
            <a:chExt cx="4108026" cy="3237947"/>
          </a:xfrm>
        </p:grpSpPr>
        <p:sp>
          <p:nvSpPr>
            <p:cNvPr id="6" name="語音泡泡: 圓角矩形 5">
              <a:extLst>
                <a:ext uri="{FF2B5EF4-FFF2-40B4-BE49-F238E27FC236}">
                  <a16:creationId xmlns:a16="http://schemas.microsoft.com/office/drawing/2014/main" id="{91792807-DB1D-41EC-A1FD-4A85A8388209}"/>
                </a:ext>
              </a:extLst>
            </p:cNvPr>
            <p:cNvSpPr/>
            <p:nvPr/>
          </p:nvSpPr>
          <p:spPr>
            <a:xfrm>
              <a:off x="7338847" y="106385"/>
              <a:ext cx="4014953" cy="3178241"/>
            </a:xfrm>
            <a:prstGeom prst="wedgeRoundRectCallout">
              <a:avLst>
                <a:gd name="adj1" fmla="val 25456"/>
                <a:gd name="adj2" fmla="val 50038"/>
                <a:gd name="adj3" fmla="val 16667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866EB45C-1942-42B1-B0A1-010D6EB7066F}"/>
                    </a:ext>
                  </a:extLst>
                </p:cNvPr>
                <p:cNvSpPr txBox="1"/>
                <p:nvPr/>
              </p:nvSpPr>
              <p:spPr>
                <a:xfrm>
                  <a:off x="7431920" y="174233"/>
                  <a:ext cx="4014953" cy="3170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>
                      <a:latin typeface="Georgia" panose="02040502050405020303" pitchFamily="18" charset="0"/>
                    </a:rPr>
                    <a:t>Prediction: </a:t>
                  </a:r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TW" sz="2400" dirty="0">
                      <a:latin typeface="Georgia" panose="02040502050405020303" pitchFamily="18" charset="0"/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altLang="zh-TW" sz="2400" i="1" dirty="0">
                      <a:latin typeface="Georgia" panose="02040502050405020303" pitchFamily="18" charset="0"/>
                    </a:rPr>
                    <a:t>  </a:t>
                  </a:r>
                  <a:r>
                    <a:rPr lang="en-US" altLang="zh-TW" sz="2400" dirty="0">
                      <a:latin typeface="Georgia" panose="02040502050405020303" pitchFamily="18" charset="0"/>
                    </a:rPr>
                    <a:t>: Number of grid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40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TW" sz="2400" dirty="0">
                      <a:latin typeface="Georgia" panose="02040502050405020303" pitchFamily="18" charset="0"/>
                    </a:rPr>
                    <a:t>: Number of </a:t>
                  </a:r>
                  <a:r>
                    <a:rPr lang="en-US" altLang="zh-TW" sz="2400" dirty="0">
                      <a:solidFill>
                        <a:srgbClr val="292929"/>
                      </a:solidFill>
                      <a:latin typeface="Georgia" panose="02040502050405020303" pitchFamily="18" charset="0"/>
                    </a:rPr>
                    <a:t>Bounding box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TW" sz="2400" dirty="0">
                      <a:solidFill>
                        <a:srgbClr val="292929"/>
                      </a:solidFill>
                      <a:latin typeface="Georgia" panose="02040502050405020303" pitchFamily="18" charset="0"/>
                    </a:rPr>
                    <a:t>: Class</a:t>
                  </a:r>
                </a:p>
                <a:p>
                  <a:endParaRPr lang="en-US" altLang="zh-TW" sz="800" dirty="0">
                    <a:latin typeface="Georgia" panose="02040502050405020303" pitchFamily="18" charset="0"/>
                  </a:endParaRPr>
                </a:p>
                <a:p>
                  <a:r>
                    <a:rPr lang="en-US" altLang="zh-TW" sz="2400" dirty="0">
                      <a:latin typeface="Georgia" panose="02040502050405020303" pitchFamily="18" charset="0"/>
                    </a:rPr>
                    <a:t>For example:</a:t>
                  </a:r>
                </a:p>
                <a:p>
                  <a:r>
                    <a:rPr lang="en-US" altLang="zh-TW" sz="2400" dirty="0">
                      <a:latin typeface="Georgia" panose="02040502050405020303" pitchFamily="18" charset="0"/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b="0" i="0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</m:t>
                      </m:r>
                    </m:oMath>
                  </a14:m>
                  <a:r>
                    <a:rPr lang="en-US" altLang="zh-TW" sz="2400" dirty="0">
                      <a:latin typeface="Georgia" panose="02040502050405020303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TW" sz="2400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0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altLang="zh-TW" sz="2400" dirty="0">
                      <a:latin typeface="Georgia" panose="02040502050405020303" pitchFamily="18" charset="0"/>
                    </a:rPr>
                    <a:t>, and </a:t>
                  </a:r>
                  <a14:m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400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0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a14:m>
                  <a:endParaRPr lang="en-US" altLang="zh-TW" sz="2400" dirty="0">
                    <a:latin typeface="Georgia" panose="02040502050405020303" pitchFamily="18" charset="0"/>
                  </a:endParaRPr>
                </a:p>
                <a:p>
                  <a:r>
                    <a:rPr lang="en-US" altLang="zh-TW" sz="2400" dirty="0">
                      <a:latin typeface="Georgia" panose="02040502050405020303" pitchFamily="18" charset="0"/>
                    </a:rPr>
                    <a:t>Output: </a:t>
                  </a:r>
                  <a14:m>
                    <m:oMath xmlns:m="http://schemas.openxmlformats.org/officeDocument/2006/math">
                      <m:r>
                        <a:rPr lang="en-US" altLang="zh-TW" sz="2400" b="0" i="0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zh-TW" sz="24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zh-TW" sz="2400" dirty="0">
                      <a:latin typeface="Georgia" panose="02040502050405020303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2400" b="0" i="0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</m:t>
                      </m:r>
                      <m:r>
                        <a:rPr lang="en-US" altLang="zh-TW" sz="24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×5+20)</m:t>
                      </m:r>
                    </m:oMath>
                  </a14:m>
                  <a:r>
                    <a:rPr lang="en-US" altLang="zh-TW" sz="2400" dirty="0">
                      <a:solidFill>
                        <a:srgbClr val="292929"/>
                      </a:solidFill>
                      <a:latin typeface="Georgia" panose="02040502050405020303" pitchFamily="18" charset="0"/>
                    </a:rPr>
                    <a:t> </a:t>
                  </a:r>
                </a:p>
                <a:p>
                  <a:r>
                    <a:rPr lang="en-US" altLang="zh-TW" sz="2400" dirty="0">
                      <a:solidFill>
                        <a:srgbClr val="292929"/>
                      </a:solidFill>
                      <a:latin typeface="Georgia" panose="02040502050405020303" pitchFamily="18" charset="0"/>
                    </a:rPr>
                    <a:t>           </a:t>
                  </a:r>
                  <a14:m>
                    <m:oMath xmlns:m="http://schemas.openxmlformats.org/officeDocument/2006/math">
                      <m:r>
                        <a:rPr lang="en-US" altLang="zh-TW" sz="2400" b="0" i="0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</m:t>
                      </m:r>
                      <m:r>
                        <a:rPr lang="en-US" altLang="zh-TW" sz="24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×7</m:t>
                      </m:r>
                      <m:r>
                        <a:rPr lang="en-US" altLang="zh-TW" sz="2400" i="1" dirty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dirty="0" smtClean="0">
                          <a:solidFill>
                            <a:srgbClr val="29292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</m:oMath>
                  </a14:m>
                  <a:endParaRPr lang="en-US" altLang="zh-TW" sz="2400" dirty="0">
                    <a:solidFill>
                      <a:srgbClr val="292929"/>
                    </a:solidFill>
                    <a:latin typeface="Georgia" panose="02040502050405020303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866EB45C-1942-42B1-B0A1-010D6EB70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920" y="174233"/>
                  <a:ext cx="4014953" cy="3170099"/>
                </a:xfrm>
                <a:prstGeom prst="rect">
                  <a:avLst/>
                </a:prstGeom>
                <a:blipFill>
                  <a:blip r:embed="rId4"/>
                  <a:stretch>
                    <a:fillRect l="-2038" t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BB865F-6712-4D58-8F72-B15A0E5B468F}"/>
              </a:ext>
            </a:extLst>
          </p:cNvPr>
          <p:cNvSpPr txBox="1"/>
          <p:nvPr/>
        </p:nvSpPr>
        <p:spPr>
          <a:xfrm>
            <a:off x="0" y="6560106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https://arxiv.org/pdf/1604.07043.pdf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0161C31-9A0E-4342-A464-20DD3AF2B7B8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845566" y="3659395"/>
            <a:ext cx="974834" cy="37897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17ABC4EC-5B61-43F9-AA4F-FBCAD57AEBC4}"/>
              </a:ext>
            </a:extLst>
          </p:cNvPr>
          <p:cNvSpPr/>
          <p:nvPr/>
        </p:nvSpPr>
        <p:spPr>
          <a:xfrm>
            <a:off x="10287000" y="4038371"/>
            <a:ext cx="1066800" cy="108542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7C35FD-40F3-4280-A747-1065BFC2CFEA}"/>
              </a:ext>
            </a:extLst>
          </p:cNvPr>
          <p:cNvSpPr/>
          <p:nvPr/>
        </p:nvSpPr>
        <p:spPr>
          <a:xfrm>
            <a:off x="838200" y="1851129"/>
            <a:ext cx="1234966" cy="32726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B245F32-668D-41C4-9613-B01428B77F63}"/>
              </a:ext>
            </a:extLst>
          </p:cNvPr>
          <p:cNvGrpSpPr/>
          <p:nvPr/>
        </p:nvGrpSpPr>
        <p:grpSpPr>
          <a:xfrm>
            <a:off x="2577249" y="1785084"/>
            <a:ext cx="3807784" cy="842630"/>
            <a:chOff x="7338847" y="106385"/>
            <a:chExt cx="5051517" cy="4914707"/>
          </a:xfrm>
        </p:grpSpPr>
        <p:sp>
          <p:nvSpPr>
            <p:cNvPr id="15" name="語音泡泡: 圓角矩形 14">
              <a:extLst>
                <a:ext uri="{FF2B5EF4-FFF2-40B4-BE49-F238E27FC236}">
                  <a16:creationId xmlns:a16="http://schemas.microsoft.com/office/drawing/2014/main" id="{16EB199F-D8C2-4C22-BF62-49A5397E0879}"/>
                </a:ext>
              </a:extLst>
            </p:cNvPr>
            <p:cNvSpPr/>
            <p:nvPr/>
          </p:nvSpPr>
          <p:spPr>
            <a:xfrm>
              <a:off x="7338847" y="106385"/>
              <a:ext cx="5051516" cy="3157077"/>
            </a:xfrm>
            <a:prstGeom prst="wedgeRoundRectCallout">
              <a:avLst>
                <a:gd name="adj1" fmla="val 25456"/>
                <a:gd name="adj2" fmla="val 50038"/>
                <a:gd name="adj3" fmla="val 16667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2B70607-5D74-409A-BF0D-4F3DF4E9BA4B}"/>
                </a:ext>
              </a:extLst>
            </p:cNvPr>
            <p:cNvSpPr txBox="1"/>
            <p:nvPr/>
          </p:nvSpPr>
          <p:spPr>
            <a:xfrm>
              <a:off x="7431917" y="174235"/>
              <a:ext cx="4958447" cy="484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292929"/>
                  </a:solidFill>
                  <a:latin typeface="Georgia" panose="02040502050405020303" pitchFamily="18" charset="0"/>
                </a:rPr>
                <a:t>Input Image for 448</a:t>
              </a:r>
              <a:r>
                <a:rPr lang="zh-TW" altLang="en-US" sz="2400" dirty="0">
                  <a:solidFill>
                    <a:srgbClr val="292929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TW" sz="2400" dirty="0">
                  <a:latin typeface="Georgia" panose="02040502050405020303" pitchFamily="18" charset="0"/>
                </a:rPr>
                <a:t>×</a:t>
              </a:r>
              <a:r>
                <a:rPr lang="zh-TW" altLang="en-US" sz="2400" dirty="0">
                  <a:latin typeface="Georgia" panose="02040502050405020303" pitchFamily="18" charset="0"/>
                </a:rPr>
                <a:t> </a:t>
              </a:r>
              <a:r>
                <a:rPr lang="en-US" altLang="zh-TW" sz="2400" dirty="0">
                  <a:latin typeface="Georgia" panose="02040502050405020303" pitchFamily="18" charset="0"/>
                </a:rPr>
                <a:t>448</a:t>
              </a:r>
              <a:endParaRPr lang="en-US" altLang="zh-TW" sz="2400" dirty="0">
                <a:solidFill>
                  <a:srgbClr val="292929"/>
                </a:solidFill>
                <a:latin typeface="Georgia" panose="02040502050405020303" pitchFamily="18" charset="0"/>
              </a:endParaRPr>
            </a:p>
          </p:txBody>
        </p:sp>
      </p:grp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FE73AAA-17E4-4457-9D4D-6DD11386E539}"/>
              </a:ext>
            </a:extLst>
          </p:cNvPr>
          <p:cNvCxnSpPr>
            <a:cxnSpLocks/>
          </p:cNvCxnSpPr>
          <p:nvPr/>
        </p:nvCxnSpPr>
        <p:spPr>
          <a:xfrm flipH="1">
            <a:off x="2064665" y="2047730"/>
            <a:ext cx="51258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F4A9F707-15F5-4426-9554-569A485A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8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Tools of Image Labeling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dirty="0" err="1">
                <a:latin typeface="Georgia" panose="02040502050405020303" pitchFamily="18" charset="0"/>
              </a:rPr>
              <a:t>LabelImg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EB8E5E-E1EC-4FFD-A7C0-7FD65D1D6130}"/>
              </a:ext>
            </a:extLst>
          </p:cNvPr>
          <p:cNvSpPr/>
          <p:nvPr/>
        </p:nvSpPr>
        <p:spPr>
          <a:xfrm>
            <a:off x="0" y="6555938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https://www.analyticsvidhya.com/blog/tag/real-time-object-detection/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C011D60-B60D-424D-BDA0-CFE4F158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016" y="1779191"/>
            <a:ext cx="8693968" cy="4432219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95E245-BEFF-42D8-96E2-75643A90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926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358176B1-0628-4D8C-82C7-39D97C6D2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YOLOv1</a:t>
            </a:r>
            <a:r>
              <a:rPr lang="en-US" altLang="zh-TW" sz="2800" dirty="0">
                <a:solidFill>
                  <a:srgbClr val="292929"/>
                </a:solidFill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solidFill>
                  <a:srgbClr val="292929"/>
                </a:solidFill>
                <a:latin typeface="Georgia" panose="02040502050405020303" pitchFamily="18" charset="0"/>
              </a:rPr>
              <a:t>use </a:t>
            </a:r>
            <a:r>
              <a:rPr lang="en-US" altLang="zh-TW" sz="3200" dirty="0" err="1">
                <a:solidFill>
                  <a:srgbClr val="292929"/>
                </a:solidFill>
                <a:latin typeface="Georgia" panose="02040502050405020303" pitchFamily="18" charset="0"/>
              </a:rPr>
              <a:t>GoogLeNet</a:t>
            </a:r>
            <a:r>
              <a:rPr lang="en-US" altLang="zh-TW" sz="3200" dirty="0">
                <a:solidFill>
                  <a:srgbClr val="292929"/>
                </a:solidFill>
                <a:latin typeface="Georgia" panose="02040502050405020303" pitchFamily="18" charset="0"/>
              </a:rPr>
              <a:t> as for network. </a:t>
            </a:r>
          </a:p>
          <a:p>
            <a:pPr>
              <a:lnSpc>
                <a:spcPct val="100000"/>
              </a:lnSpc>
            </a:pPr>
            <a:r>
              <a:rPr lang="en-US" altLang="zh-TW" sz="3200" dirty="0" err="1">
                <a:solidFill>
                  <a:srgbClr val="292929"/>
                </a:solidFill>
                <a:latin typeface="Georgia" panose="02040502050405020303" pitchFamily="18" charset="0"/>
              </a:rPr>
              <a:t>GoogLeNet</a:t>
            </a:r>
            <a:r>
              <a:rPr lang="en-US" altLang="zh-TW" sz="3200" dirty="0">
                <a:solidFill>
                  <a:srgbClr val="292929"/>
                </a:solidFill>
                <a:latin typeface="Georgia" panose="02040502050405020303" pitchFamily="18" charset="0"/>
              </a:rPr>
              <a:t> is a CNN.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Evolution of YOLOv1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BB865F-6712-4D58-8F72-B15A0E5B468F}"/>
              </a:ext>
            </a:extLst>
          </p:cNvPr>
          <p:cNvSpPr txBox="1"/>
          <p:nvPr/>
        </p:nvSpPr>
        <p:spPr>
          <a:xfrm>
            <a:off x="0" y="6555938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https://arxiv.org/pdf/1604.07043.pdf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0C65D78-0831-4D20-B98C-EE303CE50BC6}"/>
              </a:ext>
            </a:extLst>
          </p:cNvPr>
          <p:cNvGrpSpPr/>
          <p:nvPr/>
        </p:nvGrpSpPr>
        <p:grpSpPr>
          <a:xfrm>
            <a:off x="1301969" y="2566209"/>
            <a:ext cx="9588062" cy="3989729"/>
            <a:chOff x="838200" y="2097029"/>
            <a:chExt cx="10515600" cy="445890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B1DAC4D-6435-4083-8DC9-0417E91AF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"/>
            <a:stretch/>
          </p:blipFill>
          <p:spPr>
            <a:xfrm>
              <a:off x="838200" y="2097029"/>
              <a:ext cx="10515600" cy="445890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D7C35FD-40F3-4280-A747-1065BFC2CFEA}"/>
                </a:ext>
              </a:extLst>
            </p:cNvPr>
            <p:cNvSpPr/>
            <p:nvPr/>
          </p:nvSpPr>
          <p:spPr>
            <a:xfrm>
              <a:off x="2057400" y="2249581"/>
              <a:ext cx="8237483" cy="430635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644884-95BD-4E28-85AB-F3BDDA7A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BF6C43A-A197-4848-A5EE-39781B86F703}"/>
              </a:ext>
            </a:extLst>
          </p:cNvPr>
          <p:cNvSpPr txBox="1"/>
          <p:nvPr/>
        </p:nvSpPr>
        <p:spPr>
          <a:xfrm>
            <a:off x="8139151" y="2747193"/>
            <a:ext cx="184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0070C0"/>
                </a:solidFill>
                <a:latin typeface="Georgia" panose="02040502050405020303" pitchFamily="18" charset="0"/>
              </a:rPr>
              <a:t>GoogLeNet</a:t>
            </a:r>
            <a:endParaRPr lang="en-US" altLang="zh-TW" sz="2400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31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61241"/>
            <a:ext cx="10850880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Change the size of input image from 448 × 448 to 416 × 416.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Evolution of YOLOv2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BB865F-6712-4D58-8F72-B15A0E5B468F}"/>
              </a:ext>
            </a:extLst>
          </p:cNvPr>
          <p:cNvSpPr txBox="1"/>
          <p:nvPr/>
        </p:nvSpPr>
        <p:spPr>
          <a:xfrm>
            <a:off x="0" y="653736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https://www.researchgate.net/figure/The-architecture-of-YOLOv2_fig4_336177198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7A5C62E-7D0E-4E63-9C32-7FC92B3E6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2"/>
          <a:stretch/>
        </p:blipFill>
        <p:spPr>
          <a:xfrm>
            <a:off x="790575" y="1854200"/>
            <a:ext cx="10610850" cy="457548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EA275E6-DC86-447A-B184-3704B8285BDC}"/>
              </a:ext>
            </a:extLst>
          </p:cNvPr>
          <p:cNvSpPr/>
          <p:nvPr/>
        </p:nvSpPr>
        <p:spPr>
          <a:xfrm>
            <a:off x="897830" y="1915510"/>
            <a:ext cx="1388170" cy="308215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289CE5-1E58-4480-82D7-44A1670126E0}"/>
              </a:ext>
            </a:extLst>
          </p:cNvPr>
          <p:cNvSpPr/>
          <p:nvPr/>
        </p:nvSpPr>
        <p:spPr>
          <a:xfrm>
            <a:off x="10373710" y="4434746"/>
            <a:ext cx="980090" cy="5629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8" name="接點: 弧形 27">
            <a:extLst>
              <a:ext uri="{FF2B5EF4-FFF2-40B4-BE49-F238E27FC236}">
                <a16:creationId xmlns:a16="http://schemas.microsoft.com/office/drawing/2014/main" id="{36613415-A7BD-4517-BC3D-FC43141326E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286000" y="2178322"/>
            <a:ext cx="8577755" cy="2256424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D4B116-DFE3-4DA9-9092-4BA0A06C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109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Change the network from </a:t>
            </a:r>
            <a:r>
              <a:rPr lang="en-US" altLang="zh-TW" sz="3200" dirty="0" err="1">
                <a:latin typeface="Georgia" panose="02040502050405020303" pitchFamily="18" charset="0"/>
              </a:rPr>
              <a:t>GoogLeNet</a:t>
            </a:r>
            <a:r>
              <a:rPr lang="en-US" altLang="zh-TW" sz="3200" dirty="0">
                <a:latin typeface="Georgia" panose="02040502050405020303" pitchFamily="18" charset="0"/>
              </a:rPr>
              <a:t> to Darknet-19.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Evolution of YOLOv2</a:t>
            </a:r>
            <a:r>
              <a:rPr lang="zh-TW" altLang="en-US" sz="4800" b="1" dirty="0">
                <a:latin typeface="Georgia" panose="02040502050405020303" pitchFamily="18" charset="0"/>
              </a:rPr>
              <a:t> </a:t>
            </a:r>
            <a:r>
              <a:rPr lang="en-US" altLang="zh-TW" sz="4800" b="1" dirty="0">
                <a:latin typeface="Georgia" panose="02040502050405020303" pitchFamily="18" charset="0"/>
              </a:rPr>
              <a:t>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BB865F-6712-4D58-8F72-B15A0E5B468F}"/>
              </a:ext>
            </a:extLst>
          </p:cNvPr>
          <p:cNvSpPr txBox="1"/>
          <p:nvPr/>
        </p:nvSpPr>
        <p:spPr>
          <a:xfrm>
            <a:off x="-58615" y="6526022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https://www.researchgate.net/figure/The-architecture-of-YOLOv2_fig4_336177198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7A5C62E-7D0E-4E63-9C32-7FC92B3E6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2"/>
          <a:stretch/>
        </p:blipFill>
        <p:spPr>
          <a:xfrm>
            <a:off x="266923" y="2271475"/>
            <a:ext cx="7931394" cy="342007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EA275E6-DC86-447A-B184-3704B8285BDC}"/>
              </a:ext>
            </a:extLst>
          </p:cNvPr>
          <p:cNvSpPr/>
          <p:nvPr/>
        </p:nvSpPr>
        <p:spPr>
          <a:xfrm>
            <a:off x="1381264" y="2923897"/>
            <a:ext cx="6080474" cy="267286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07837A4-3C28-48DB-8B0B-6E06F80D61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" t="4295" r="3440" b="2784"/>
          <a:stretch/>
        </p:blipFill>
        <p:spPr>
          <a:xfrm>
            <a:off x="8142013" y="1782597"/>
            <a:ext cx="3607218" cy="44641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86EC019-FCF7-4680-BF70-15E64ECF6C9D}"/>
              </a:ext>
            </a:extLst>
          </p:cNvPr>
          <p:cNvSpPr txBox="1"/>
          <p:nvPr/>
        </p:nvSpPr>
        <p:spPr>
          <a:xfrm>
            <a:off x="8564798" y="6155557"/>
            <a:ext cx="2761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</a:rPr>
              <a:t>Darknet-19</a:t>
            </a:r>
            <a:endParaRPr lang="zh-TW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76CE9F-C0A7-4CDF-B4A1-5652E793D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4BFD985-72B2-447E-BD86-E64753431337}"/>
              </a:ext>
            </a:extLst>
          </p:cNvPr>
          <p:cNvSpPr txBox="1"/>
          <p:nvPr/>
        </p:nvSpPr>
        <p:spPr>
          <a:xfrm>
            <a:off x="5745140" y="2438489"/>
            <a:ext cx="171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Georgia" panose="02040502050405020303" pitchFamily="18" charset="0"/>
              </a:rPr>
              <a:t>Darknet-19</a:t>
            </a:r>
          </a:p>
        </p:txBody>
      </p:sp>
    </p:spTree>
    <p:extLst>
      <p:ext uri="{BB962C8B-B14F-4D97-AF65-F5344CB8AC3E}">
        <p14:creationId xmlns:p14="http://schemas.microsoft.com/office/powerpoint/2010/main" val="2659382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7A9A363-8F2C-4603-8567-8E0C4B8E2F16}"/>
              </a:ext>
            </a:extLst>
          </p:cNvPr>
          <p:cNvSpPr txBox="1"/>
          <p:nvPr/>
        </p:nvSpPr>
        <p:spPr>
          <a:xfrm>
            <a:off x="-49427" y="6430906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</a:rPr>
              <a:t>https://arxiv.org/pdf/1804.02767.pdf</a:t>
            </a:r>
          </a:p>
          <a:p>
            <a:pPr defTabSz="955856">
              <a:defRPr/>
            </a:pP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</a:rPr>
              <a:t>https://ithelp.ithome.com.tw/articles/10252820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Evolution of YOLOv3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Change the network from Darknet-19 to Darknet-53.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FE57A8-EB33-4A24-B738-4B08229BB8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" t="4295" r="3440" b="2784"/>
          <a:stretch/>
        </p:blipFill>
        <p:spPr>
          <a:xfrm>
            <a:off x="1922001" y="1894723"/>
            <a:ext cx="3433945" cy="42497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322B7AB-EE61-4595-8EFE-F82C3201FAC9}"/>
              </a:ext>
            </a:extLst>
          </p:cNvPr>
          <p:cNvSpPr txBox="1"/>
          <p:nvPr/>
        </p:nvSpPr>
        <p:spPr>
          <a:xfrm>
            <a:off x="2258149" y="6187159"/>
            <a:ext cx="2761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</a:rPr>
              <a:t>Darknet-19</a:t>
            </a:r>
            <a:endParaRPr lang="zh-TW" altLang="en-US" sz="2400" b="1" dirty="0"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B53CE82-FD5A-424F-93B2-A7D81FF1CF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7"/>
          <a:stretch/>
        </p:blipFill>
        <p:spPr>
          <a:xfrm>
            <a:off x="6699300" y="1896633"/>
            <a:ext cx="3111030" cy="43548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25555B7-6BA8-4114-9486-4234184BCD0D}"/>
              </a:ext>
            </a:extLst>
          </p:cNvPr>
          <p:cNvSpPr txBox="1"/>
          <p:nvPr/>
        </p:nvSpPr>
        <p:spPr>
          <a:xfrm>
            <a:off x="6879762" y="6176962"/>
            <a:ext cx="2761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Georgia" panose="02040502050405020303" pitchFamily="18" charset="0"/>
              </a:rPr>
              <a:t>Darknet-53</a:t>
            </a:r>
            <a:endParaRPr lang="zh-TW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7EB0BA2F-C042-4DC6-A590-659E235C132F}"/>
              </a:ext>
            </a:extLst>
          </p:cNvPr>
          <p:cNvSpPr/>
          <p:nvPr/>
        </p:nvSpPr>
        <p:spPr>
          <a:xfrm>
            <a:off x="5682592" y="3534471"/>
            <a:ext cx="690061" cy="566830"/>
          </a:xfrm>
          <a:prstGeom prst="rightArrow">
            <a:avLst>
              <a:gd name="adj1" fmla="val 41656"/>
              <a:gd name="adj2" fmla="val 68328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22EA5412-2A08-4489-A641-060E7FB7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072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18147-B808-4891-B09F-B78E42B2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Georgia" panose="02040502050405020303" pitchFamily="18" charset="0"/>
              </a:rPr>
              <a:t>YOLOv4</a:t>
            </a:r>
            <a:endParaRPr lang="zh-TW" altLang="en-US" sz="5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847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5" y="302062"/>
            <a:ext cx="1098331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Architecture of YOLOv4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5" y="1261241"/>
            <a:ext cx="10983310" cy="4915721"/>
          </a:xfrm>
        </p:spPr>
        <p:txBody>
          <a:bodyPr/>
          <a:lstStyle/>
          <a:p>
            <a:r>
              <a:rPr lang="en-US" altLang="zh-TW" kern="100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Input: Input Image</a:t>
            </a:r>
          </a:p>
          <a:p>
            <a:r>
              <a:rPr lang="en-US" altLang="zh-TW" kern="100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Backbone: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Cross Stage Partial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TW" kern="100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Darknet53 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US" altLang="zh-TW" kern="100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CSPDarknet53)</a:t>
            </a:r>
            <a:endParaRPr lang="zh-TW" altLang="zh-TW" kern="100" dirty="0">
              <a:effectLst/>
              <a:latin typeface="Georgia" panose="02040502050405020303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Neck: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Spatial Pyramid </a:t>
            </a:r>
            <a:r>
              <a:rPr lang="en-US" altLang="zh-TW" dirty="0">
                <a:solidFill>
                  <a:srgbClr val="292929"/>
                </a:solidFill>
                <a:latin typeface="Georgia" panose="02040502050405020303" pitchFamily="18" charset="0"/>
              </a:rPr>
              <a:t>P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ooling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US" altLang="zh-TW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SPP)</a:t>
            </a:r>
            <a:r>
              <a:rPr lang="zh-TW" altLang="en-US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effectLst/>
              <a:latin typeface="Georgia" panose="02040502050405020303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+</a:t>
            </a:r>
            <a:r>
              <a:rPr lang="zh-TW" altLang="en-US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Path Aggregation Network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US" altLang="zh-TW" dirty="0" err="1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PANet</a:t>
            </a:r>
            <a:r>
              <a:rPr lang="en-US" altLang="zh-TW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Head: YOLO Head</a:t>
            </a:r>
            <a:endParaRPr lang="zh-TW" altLang="en-US" dirty="0">
              <a:latin typeface="Georgia" panose="02040502050405020303" pitchFamily="18" charset="0"/>
            </a:endParaRPr>
          </a:p>
          <a:p>
            <a:endParaRPr lang="zh-TW" altLang="en-US" dirty="0">
              <a:latin typeface="Georgia" panose="02040502050405020303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D4222E6-7A29-4DB9-8CA9-9B24F9E410F4}"/>
              </a:ext>
            </a:extLst>
          </p:cNvPr>
          <p:cNvGrpSpPr/>
          <p:nvPr/>
        </p:nvGrpSpPr>
        <p:grpSpPr>
          <a:xfrm>
            <a:off x="1119352" y="3859050"/>
            <a:ext cx="9953296" cy="2497300"/>
            <a:chOff x="665572" y="3664040"/>
            <a:chExt cx="10810311" cy="2884135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CDD42A5-57A0-45C6-8CE0-8DF12059D210}"/>
                </a:ext>
              </a:extLst>
            </p:cNvPr>
            <p:cNvGrpSpPr/>
            <p:nvPr/>
          </p:nvGrpSpPr>
          <p:grpSpPr>
            <a:xfrm>
              <a:off x="838199" y="3664040"/>
              <a:ext cx="10515601" cy="2884135"/>
              <a:chOff x="838199" y="3664040"/>
              <a:chExt cx="10515601" cy="2884135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0A8030E-F4FC-4562-B8C9-A5536E9E5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98"/>
              <a:stretch/>
            </p:blipFill>
            <p:spPr>
              <a:xfrm>
                <a:off x="838199" y="3664040"/>
                <a:ext cx="10515601" cy="2884135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3D4F90B-716B-40F4-9651-9BF46392D0D3}"/>
                  </a:ext>
                </a:extLst>
              </p:cNvPr>
              <p:cNvSpPr/>
              <p:nvPr/>
            </p:nvSpPr>
            <p:spPr>
              <a:xfrm>
                <a:off x="6723529" y="3742740"/>
                <a:ext cx="1561460" cy="36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07A6484-B3DD-4A31-A9F4-D42EB4FE351B}"/>
                  </a:ext>
                </a:extLst>
              </p:cNvPr>
              <p:cNvSpPr/>
              <p:nvPr/>
            </p:nvSpPr>
            <p:spPr>
              <a:xfrm>
                <a:off x="4132729" y="3800062"/>
                <a:ext cx="1561460" cy="2463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251B0BC-D192-4C66-82B5-A867584B74C5}"/>
                  </a:ext>
                </a:extLst>
              </p:cNvPr>
              <p:cNvSpPr/>
              <p:nvPr/>
            </p:nvSpPr>
            <p:spPr>
              <a:xfrm>
                <a:off x="1438675" y="3742739"/>
                <a:ext cx="1561460" cy="36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EEFF21D-F396-4017-9B06-A1D4A16C0270}"/>
                  </a:ext>
                </a:extLst>
              </p:cNvPr>
              <p:cNvSpPr/>
              <p:nvPr/>
            </p:nvSpPr>
            <p:spPr>
              <a:xfrm>
                <a:off x="9314329" y="3742739"/>
                <a:ext cx="1561460" cy="36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2747F60-0A51-4CA7-BDE5-857B8CBB7F8A}"/>
                </a:ext>
              </a:extLst>
            </p:cNvPr>
            <p:cNvSpPr txBox="1"/>
            <p:nvPr/>
          </p:nvSpPr>
          <p:spPr>
            <a:xfrm>
              <a:off x="665572" y="3692406"/>
              <a:ext cx="2761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/>
                <a:t>Input</a:t>
              </a:r>
              <a:endParaRPr lang="zh-TW" altLang="en-US" sz="2000" b="1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6E5DFC1-E9DF-4BB7-9993-9B61BBF5FA30}"/>
                </a:ext>
              </a:extLst>
            </p:cNvPr>
            <p:cNvSpPr txBox="1"/>
            <p:nvPr/>
          </p:nvSpPr>
          <p:spPr>
            <a:xfrm>
              <a:off x="3352002" y="3664040"/>
              <a:ext cx="2761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/>
                <a:t>Backbone</a:t>
              </a:r>
              <a:endParaRPr lang="zh-TW" altLang="en-US" sz="2000" b="1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684D209-5364-423A-BFBD-6C73BC2D8BF3}"/>
                </a:ext>
              </a:extLst>
            </p:cNvPr>
            <p:cNvSpPr txBox="1"/>
            <p:nvPr/>
          </p:nvSpPr>
          <p:spPr>
            <a:xfrm>
              <a:off x="6052639" y="3692406"/>
              <a:ext cx="2761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/>
                <a:t>Neck</a:t>
              </a:r>
              <a:endParaRPr lang="zh-TW" altLang="en-US" sz="2000" b="1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3A0B116-A5C4-470F-9E63-26516BFD55D3}"/>
                </a:ext>
              </a:extLst>
            </p:cNvPr>
            <p:cNvSpPr txBox="1"/>
            <p:nvPr/>
          </p:nvSpPr>
          <p:spPr>
            <a:xfrm>
              <a:off x="8714235" y="3722541"/>
              <a:ext cx="2761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/>
                <a:t>Head</a:t>
              </a:r>
              <a:endParaRPr lang="zh-TW" altLang="en-US" sz="2000" b="1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5D5762-DE01-4F30-9173-1551F0CECA34}"/>
              </a:ext>
            </a:extLst>
          </p:cNvPr>
          <p:cNvSpPr txBox="1"/>
          <p:nvPr/>
        </p:nvSpPr>
        <p:spPr>
          <a:xfrm>
            <a:off x="0" y="653736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400" dirty="0">
                <a:solidFill>
                  <a:schemeClr val="bg1">
                    <a:lumMod val="85000"/>
                  </a:schemeClr>
                </a:solidFill>
              </a:rPr>
              <a:t>https://jonathan-hui.medium.com/yolov4-c9901eaa8e61</a:t>
            </a:r>
            <a:endParaRPr lang="en-US" altLang="zh-TW" sz="1400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C339DF01-D93A-44CF-B266-2C26F3C1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09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5" y="302062"/>
            <a:ext cx="1098331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Backbone – CSPDarknet-53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5" y="1261241"/>
            <a:ext cx="10983310" cy="49157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CSPDarknet-53 is the application of CSP architecture to Darknet-53.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C8F5469-F90F-463A-B47F-C57DB6F6203B}"/>
              </a:ext>
            </a:extLst>
          </p:cNvPr>
          <p:cNvGrpSpPr/>
          <p:nvPr/>
        </p:nvGrpSpPr>
        <p:grpSpPr>
          <a:xfrm>
            <a:off x="1721709" y="2468969"/>
            <a:ext cx="8260491" cy="3843840"/>
            <a:chOff x="1834400" y="2484330"/>
            <a:chExt cx="8260491" cy="3843840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CAA54B5C-4039-46A3-AF48-9D977A06D59C}"/>
                </a:ext>
              </a:extLst>
            </p:cNvPr>
            <p:cNvGrpSpPr/>
            <p:nvPr/>
          </p:nvGrpSpPr>
          <p:grpSpPr>
            <a:xfrm>
              <a:off x="2504084" y="2484330"/>
              <a:ext cx="1864302" cy="3271517"/>
              <a:chOff x="2244879" y="3130652"/>
              <a:chExt cx="1864302" cy="3271517"/>
            </a:xfrm>
          </p:grpSpPr>
          <p:cxnSp>
            <p:nvCxnSpPr>
              <p:cNvPr id="45" name="直線單箭頭接點 44">
                <a:extLst>
                  <a:ext uri="{FF2B5EF4-FFF2-40B4-BE49-F238E27FC236}">
                    <a16:creationId xmlns:a16="http://schemas.microsoft.com/office/drawing/2014/main" id="{B7192641-097B-4E6A-A5B5-4F55AD8922C9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3177030" y="5012067"/>
                <a:ext cx="0" cy="9284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>
                <a:extLst>
                  <a:ext uri="{FF2B5EF4-FFF2-40B4-BE49-F238E27FC236}">
                    <a16:creationId xmlns:a16="http://schemas.microsoft.com/office/drawing/2014/main" id="{159117A1-F5D9-42A1-A1B4-0761527A09E7}"/>
                  </a:ext>
                </a:extLst>
              </p:cNvPr>
              <p:cNvGrpSpPr/>
              <p:nvPr/>
            </p:nvGrpSpPr>
            <p:grpSpPr>
              <a:xfrm>
                <a:off x="2244879" y="4562204"/>
                <a:ext cx="1864302" cy="461665"/>
                <a:chOff x="1866275" y="3320164"/>
                <a:chExt cx="1926236" cy="600116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5EB72010-0631-4744-B761-AE957524F949}"/>
                    </a:ext>
                  </a:extLst>
                </p:cNvPr>
                <p:cNvSpPr/>
                <p:nvPr/>
              </p:nvSpPr>
              <p:spPr>
                <a:xfrm>
                  <a:off x="1866275" y="3327816"/>
                  <a:ext cx="1926236" cy="57712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F2075814-2B5D-4005-805A-DA01776399E8}"/>
                    </a:ext>
                  </a:extLst>
                </p:cNvPr>
                <p:cNvSpPr txBox="1"/>
                <p:nvPr/>
              </p:nvSpPr>
              <p:spPr>
                <a:xfrm>
                  <a:off x="1866275" y="3320164"/>
                  <a:ext cx="1926236" cy="600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latin typeface="Georgia" panose="02040502050405020303" pitchFamily="18" charset="0"/>
                      <a:cs typeface="Calibri" panose="020F0502020204030204" pitchFamily="34" charset="0"/>
                    </a:rPr>
                    <a:t>Darknet53</a:t>
                  </a:r>
                  <a:endParaRPr lang="zh-TW" altLang="en-US" sz="2400" b="1" dirty="0"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47" name="群組 46">
                <a:extLst>
                  <a:ext uri="{FF2B5EF4-FFF2-40B4-BE49-F238E27FC236}">
                    <a16:creationId xmlns:a16="http://schemas.microsoft.com/office/drawing/2014/main" id="{E2CF6864-9358-46C6-ACA0-0F0C3918FDEA}"/>
                  </a:ext>
                </a:extLst>
              </p:cNvPr>
              <p:cNvGrpSpPr/>
              <p:nvPr/>
            </p:nvGrpSpPr>
            <p:grpSpPr>
              <a:xfrm>
                <a:off x="2244879" y="3130652"/>
                <a:ext cx="1864302" cy="461665"/>
                <a:chOff x="1866275" y="3320164"/>
                <a:chExt cx="1926236" cy="600116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D64FAE05-91AC-448A-A426-EC081439390A}"/>
                    </a:ext>
                  </a:extLst>
                </p:cNvPr>
                <p:cNvSpPr/>
                <p:nvPr/>
              </p:nvSpPr>
              <p:spPr>
                <a:xfrm>
                  <a:off x="1866275" y="3327816"/>
                  <a:ext cx="1926236" cy="57712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8A9E06C7-5402-43F6-A344-9AD5BA5B3161}"/>
                    </a:ext>
                  </a:extLst>
                </p:cNvPr>
                <p:cNvSpPr txBox="1"/>
                <p:nvPr/>
              </p:nvSpPr>
              <p:spPr>
                <a:xfrm>
                  <a:off x="1866275" y="3320164"/>
                  <a:ext cx="1926236" cy="600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latin typeface="Georgia" panose="02040502050405020303" pitchFamily="18" charset="0"/>
                    </a:rPr>
                    <a:t>Base layer</a:t>
                  </a:r>
                  <a:endParaRPr lang="zh-TW" altLang="en-US" sz="2400" b="1" dirty="0"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2C8E5B66-5147-411D-A52B-8FB51B10EAF2}"/>
                  </a:ext>
                </a:extLst>
              </p:cNvPr>
              <p:cNvGrpSpPr/>
              <p:nvPr/>
            </p:nvGrpSpPr>
            <p:grpSpPr>
              <a:xfrm>
                <a:off x="2244879" y="5940504"/>
                <a:ext cx="1864302" cy="461665"/>
                <a:chOff x="1866275" y="3320164"/>
                <a:chExt cx="1926236" cy="600116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0408A92E-9FCA-4BDF-954B-230262B137F9}"/>
                    </a:ext>
                  </a:extLst>
                </p:cNvPr>
                <p:cNvSpPr/>
                <p:nvPr/>
              </p:nvSpPr>
              <p:spPr>
                <a:xfrm>
                  <a:off x="1866275" y="3327816"/>
                  <a:ext cx="1926236" cy="57712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DB27D5CF-7F2D-46FC-984A-454E2ABFBF20}"/>
                    </a:ext>
                  </a:extLst>
                </p:cNvPr>
                <p:cNvSpPr txBox="1"/>
                <p:nvPr/>
              </p:nvSpPr>
              <p:spPr>
                <a:xfrm>
                  <a:off x="1866275" y="3320164"/>
                  <a:ext cx="1926236" cy="600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latin typeface="Georgia" panose="02040502050405020303" pitchFamily="18" charset="0"/>
                    </a:rPr>
                    <a:t>Transition</a:t>
                  </a:r>
                  <a:endParaRPr lang="zh-TW" altLang="en-US" sz="2400" b="1" dirty="0">
                    <a:latin typeface="Georgia" panose="02040502050405020303" pitchFamily="18" charset="0"/>
                  </a:endParaRPr>
                </a:p>
              </p:txBody>
            </p:sp>
          </p:grp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E6BD18E8-C1E8-4A2F-894A-E3F798F744B3}"/>
                  </a:ext>
                </a:extLst>
              </p:cNvPr>
              <p:cNvCxnSpPr>
                <a:cxnSpLocks/>
                <a:endCxn id="55" idx="0"/>
              </p:cNvCxnSpPr>
              <p:nvPr/>
            </p:nvCxnSpPr>
            <p:spPr>
              <a:xfrm>
                <a:off x="3177030" y="3592317"/>
                <a:ext cx="0" cy="96988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457D97D-5FE1-455D-B50C-F512D0153EFB}"/>
                </a:ext>
              </a:extLst>
            </p:cNvPr>
            <p:cNvGrpSpPr/>
            <p:nvPr/>
          </p:nvGrpSpPr>
          <p:grpSpPr>
            <a:xfrm>
              <a:off x="6096000" y="2484330"/>
              <a:ext cx="3998891" cy="3271517"/>
              <a:chOff x="6265806" y="3142454"/>
              <a:chExt cx="3998891" cy="3271517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AAFA0D17-83A2-4D93-BF97-23567ECC19C9}"/>
                  </a:ext>
                </a:extLst>
              </p:cNvPr>
              <p:cNvGrpSpPr/>
              <p:nvPr/>
            </p:nvGrpSpPr>
            <p:grpSpPr>
              <a:xfrm>
                <a:off x="8400395" y="3851633"/>
                <a:ext cx="1864302" cy="461665"/>
                <a:chOff x="1866275" y="3320164"/>
                <a:chExt cx="1926236" cy="600116"/>
              </a:xfrm>
            </p:grpSpPr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3D5064F6-765D-4A56-A3A9-A5650F8C69DE}"/>
                    </a:ext>
                  </a:extLst>
                </p:cNvPr>
                <p:cNvSpPr/>
                <p:nvPr/>
              </p:nvSpPr>
              <p:spPr>
                <a:xfrm>
                  <a:off x="1866275" y="3327816"/>
                  <a:ext cx="1926236" cy="57712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A1E42C81-5A87-45E3-821C-361852011C14}"/>
                    </a:ext>
                  </a:extLst>
                </p:cNvPr>
                <p:cNvSpPr txBox="1"/>
                <p:nvPr/>
              </p:nvSpPr>
              <p:spPr>
                <a:xfrm>
                  <a:off x="1866275" y="3320164"/>
                  <a:ext cx="1926236" cy="600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latin typeface="Georgia" panose="02040502050405020303" pitchFamily="18" charset="0"/>
                    </a:rPr>
                    <a:t>Part 2</a:t>
                  </a:r>
                  <a:endParaRPr lang="zh-TW" altLang="en-US" sz="2400" b="1" dirty="0"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3D019393-CDAE-42A2-9034-CB8CE606A5BC}"/>
                  </a:ext>
                </a:extLst>
              </p:cNvPr>
              <p:cNvGrpSpPr/>
              <p:nvPr/>
            </p:nvGrpSpPr>
            <p:grpSpPr>
              <a:xfrm>
                <a:off x="8400395" y="4574006"/>
                <a:ext cx="1864302" cy="461665"/>
                <a:chOff x="1866275" y="3320164"/>
                <a:chExt cx="1926236" cy="600116"/>
              </a:xfrm>
            </p:grpSpPr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CEDC6794-9F22-407D-9C54-AEE0703815E8}"/>
                    </a:ext>
                  </a:extLst>
                </p:cNvPr>
                <p:cNvSpPr/>
                <p:nvPr/>
              </p:nvSpPr>
              <p:spPr>
                <a:xfrm>
                  <a:off x="1866275" y="3327816"/>
                  <a:ext cx="1926236" cy="57712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13A83CBF-501E-4787-8F9F-1D93F6D52E1B}"/>
                    </a:ext>
                  </a:extLst>
                </p:cNvPr>
                <p:cNvSpPr txBox="1"/>
                <p:nvPr/>
              </p:nvSpPr>
              <p:spPr>
                <a:xfrm>
                  <a:off x="1866275" y="3320164"/>
                  <a:ext cx="1926236" cy="600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latin typeface="Georgia" panose="02040502050405020303" pitchFamily="18" charset="0"/>
                      <a:cs typeface="Calibri" panose="020F0502020204030204" pitchFamily="34" charset="0"/>
                    </a:rPr>
                    <a:t>Darknet53</a:t>
                  </a:r>
                  <a:endParaRPr lang="zh-TW" altLang="en-US" sz="2400" b="1" dirty="0"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B5528E68-818C-4410-A5B7-C14783B31372}"/>
                  </a:ext>
                </a:extLst>
              </p:cNvPr>
              <p:cNvGrpSpPr/>
              <p:nvPr/>
            </p:nvGrpSpPr>
            <p:grpSpPr>
              <a:xfrm>
                <a:off x="8400395" y="5262795"/>
                <a:ext cx="1864302" cy="461665"/>
                <a:chOff x="1866275" y="3320164"/>
                <a:chExt cx="1926236" cy="600116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CCD26AAC-DDA1-46D6-ABE2-06B23C276266}"/>
                    </a:ext>
                  </a:extLst>
                </p:cNvPr>
                <p:cNvSpPr/>
                <p:nvPr/>
              </p:nvSpPr>
              <p:spPr>
                <a:xfrm>
                  <a:off x="1866275" y="3327816"/>
                  <a:ext cx="1926236" cy="57712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2E9C3096-1ED3-4486-B249-71199A611253}"/>
                    </a:ext>
                  </a:extLst>
                </p:cNvPr>
                <p:cNvSpPr txBox="1"/>
                <p:nvPr/>
              </p:nvSpPr>
              <p:spPr>
                <a:xfrm>
                  <a:off x="1866275" y="3320164"/>
                  <a:ext cx="1926236" cy="600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latin typeface="Georgia" panose="02040502050405020303" pitchFamily="18" charset="0"/>
                    </a:rPr>
                    <a:t>Transition</a:t>
                  </a:r>
                  <a:endParaRPr lang="zh-TW" altLang="en-US" sz="2400" b="1" dirty="0"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9BA60034-AB3A-4DA8-9F58-CA0529B0A2A4}"/>
                  </a:ext>
                </a:extLst>
              </p:cNvPr>
              <p:cNvGrpSpPr/>
              <p:nvPr/>
            </p:nvGrpSpPr>
            <p:grpSpPr>
              <a:xfrm>
                <a:off x="6265806" y="3848675"/>
                <a:ext cx="1864302" cy="461665"/>
                <a:chOff x="1866275" y="3320164"/>
                <a:chExt cx="1926236" cy="600116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823F2487-DE4D-4495-8C69-85F29D860F75}"/>
                    </a:ext>
                  </a:extLst>
                </p:cNvPr>
                <p:cNvSpPr/>
                <p:nvPr/>
              </p:nvSpPr>
              <p:spPr>
                <a:xfrm>
                  <a:off x="1866275" y="3327816"/>
                  <a:ext cx="1926236" cy="57712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80D4AFB5-A95E-4BE6-8F52-2792C94EEE7B}"/>
                    </a:ext>
                  </a:extLst>
                </p:cNvPr>
                <p:cNvSpPr txBox="1"/>
                <p:nvPr/>
              </p:nvSpPr>
              <p:spPr>
                <a:xfrm>
                  <a:off x="1866275" y="3320164"/>
                  <a:ext cx="1926236" cy="600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latin typeface="Georgia" panose="02040502050405020303" pitchFamily="18" charset="0"/>
                    </a:rPr>
                    <a:t>Part 1</a:t>
                  </a:r>
                  <a:endParaRPr lang="zh-TW" altLang="en-US" sz="2400" b="1" dirty="0"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6923ADD5-A348-42E7-A84A-DD19456CE4CC}"/>
                  </a:ext>
                </a:extLst>
              </p:cNvPr>
              <p:cNvGrpSpPr/>
              <p:nvPr/>
            </p:nvGrpSpPr>
            <p:grpSpPr>
              <a:xfrm>
                <a:off x="7380162" y="3142454"/>
                <a:ext cx="1864302" cy="461665"/>
                <a:chOff x="1866275" y="3320164"/>
                <a:chExt cx="1926236" cy="600116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43CDF31B-676E-490E-9F93-7A00602CA82F}"/>
                    </a:ext>
                  </a:extLst>
                </p:cNvPr>
                <p:cNvSpPr/>
                <p:nvPr/>
              </p:nvSpPr>
              <p:spPr>
                <a:xfrm>
                  <a:off x="1866275" y="3327816"/>
                  <a:ext cx="1926236" cy="57712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97FC302D-3403-493B-9094-70E4420181A5}"/>
                    </a:ext>
                  </a:extLst>
                </p:cNvPr>
                <p:cNvSpPr txBox="1"/>
                <p:nvPr/>
              </p:nvSpPr>
              <p:spPr>
                <a:xfrm>
                  <a:off x="1866275" y="3320164"/>
                  <a:ext cx="1926236" cy="600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latin typeface="Georgia" panose="02040502050405020303" pitchFamily="18" charset="0"/>
                    </a:rPr>
                    <a:t>Base layer</a:t>
                  </a:r>
                  <a:endParaRPr lang="zh-TW" altLang="en-US" sz="2400" b="1" dirty="0">
                    <a:latin typeface="Georgia" panose="02040502050405020303" pitchFamily="18" charset="0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9D9A2024-0E2B-4103-B771-3BEA481F2F41}"/>
                  </a:ext>
                </a:extLst>
              </p:cNvPr>
              <p:cNvGrpSpPr/>
              <p:nvPr/>
            </p:nvGrpSpPr>
            <p:grpSpPr>
              <a:xfrm>
                <a:off x="7380162" y="5952306"/>
                <a:ext cx="1864302" cy="461665"/>
                <a:chOff x="1866275" y="3320164"/>
                <a:chExt cx="1926236" cy="600116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BE70778-1A5D-45B4-9D1B-63CFCA45633F}"/>
                    </a:ext>
                  </a:extLst>
                </p:cNvPr>
                <p:cNvSpPr/>
                <p:nvPr/>
              </p:nvSpPr>
              <p:spPr>
                <a:xfrm>
                  <a:off x="1866275" y="3327816"/>
                  <a:ext cx="1926236" cy="577122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0092CCA7-2C48-4E18-9A87-4491846F7B60}"/>
                    </a:ext>
                  </a:extLst>
                </p:cNvPr>
                <p:cNvSpPr txBox="1"/>
                <p:nvPr/>
              </p:nvSpPr>
              <p:spPr>
                <a:xfrm>
                  <a:off x="1866275" y="3320164"/>
                  <a:ext cx="1926236" cy="600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b="1" dirty="0">
                      <a:latin typeface="Georgia" panose="02040502050405020303" pitchFamily="18" charset="0"/>
                    </a:rPr>
                    <a:t>Transition</a:t>
                  </a:r>
                  <a:endParaRPr lang="zh-TW" altLang="en-US" sz="2400" b="1" dirty="0">
                    <a:latin typeface="Georgia" panose="02040502050405020303" pitchFamily="18" charset="0"/>
                  </a:endParaRPr>
                </a:p>
              </p:txBody>
            </p:sp>
          </p:grp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D14EF563-2BAB-4C3D-8824-40EDD508ECEF}"/>
                  </a:ext>
                </a:extLst>
              </p:cNvPr>
              <p:cNvCxnSpPr>
                <a:cxnSpLocks/>
                <a:stCxn id="36" idx="2"/>
                <a:endCxn id="38" idx="0"/>
              </p:cNvCxnSpPr>
              <p:nvPr/>
            </p:nvCxnSpPr>
            <p:spPr>
              <a:xfrm flipH="1">
                <a:off x="7197957" y="3604119"/>
                <a:ext cx="1114356" cy="2445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6CA09CCC-EE9C-4189-AD5D-B4E7EDA39C40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8312313" y="3592317"/>
                <a:ext cx="1020233" cy="2593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99335CF1-65FD-421E-8A2B-9041EF1EEC25}"/>
                  </a:ext>
                </a:extLst>
              </p:cNvPr>
              <p:cNvCxnSpPr>
                <a:cxnSpLocks/>
                <a:stCxn id="43" idx="2"/>
                <a:endCxn id="42" idx="0"/>
              </p:cNvCxnSpPr>
              <p:nvPr/>
            </p:nvCxnSpPr>
            <p:spPr>
              <a:xfrm>
                <a:off x="9332546" y="4301496"/>
                <a:ext cx="0" cy="2725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FA8C377E-D0D1-4525-BAEE-FAD608BD5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3708" y="5012067"/>
                <a:ext cx="0" cy="2725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184249AC-FA75-418B-B141-C7B6082D99B6}"/>
                  </a:ext>
                </a:extLst>
              </p:cNvPr>
              <p:cNvCxnSpPr>
                <a:cxnSpLocks/>
                <a:stCxn id="40" idx="2"/>
                <a:endCxn id="34" idx="0"/>
              </p:cNvCxnSpPr>
              <p:nvPr/>
            </p:nvCxnSpPr>
            <p:spPr>
              <a:xfrm flipH="1">
                <a:off x="8312313" y="5724460"/>
                <a:ext cx="1020233" cy="2278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4BE2DB93-5F52-4FC8-8ED2-01BE81C955D5}"/>
                  </a:ext>
                </a:extLst>
              </p:cNvPr>
              <p:cNvCxnSpPr>
                <a:cxnSpLocks/>
                <a:stCxn id="37" idx="2"/>
                <a:endCxn id="34" idx="0"/>
              </p:cNvCxnSpPr>
              <p:nvPr/>
            </p:nvCxnSpPr>
            <p:spPr>
              <a:xfrm>
                <a:off x="7197957" y="4298538"/>
                <a:ext cx="1114356" cy="16537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F9FE50D-247E-434F-A371-87EECD216912}"/>
                </a:ext>
              </a:extLst>
            </p:cNvPr>
            <p:cNvSpPr txBox="1"/>
            <p:nvPr/>
          </p:nvSpPr>
          <p:spPr>
            <a:xfrm>
              <a:off x="1834400" y="5863807"/>
              <a:ext cx="3203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Georgia" panose="02040502050405020303" pitchFamily="18" charset="0"/>
                </a:rPr>
                <a:t>Figure 1.</a:t>
              </a:r>
              <a:r>
                <a:rPr lang="zh-TW" altLang="en-US" sz="2400" dirty="0">
                  <a:latin typeface="Georgia" panose="02040502050405020303" pitchFamily="18" charset="0"/>
                </a:rPr>
                <a:t> </a:t>
              </a:r>
              <a:r>
                <a:rPr lang="en-US" altLang="zh-TW" sz="2400" dirty="0">
                  <a:latin typeface="Georgia" panose="02040502050405020303" pitchFamily="18" charset="0"/>
                </a:rPr>
                <a:t>Darknet-53</a:t>
              </a:r>
              <a:endParaRPr lang="zh-TW" altLang="en-US" sz="2400" dirty="0">
                <a:latin typeface="Georgia" panose="02040502050405020303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2B53F01-1DAF-458D-AF84-DCD43DDED661}"/>
                </a:ext>
              </a:extLst>
            </p:cNvPr>
            <p:cNvSpPr txBox="1"/>
            <p:nvPr/>
          </p:nvSpPr>
          <p:spPr>
            <a:xfrm>
              <a:off x="6344871" y="5866505"/>
              <a:ext cx="3595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Georgia" panose="02040502050405020303" pitchFamily="18" charset="0"/>
                </a:rPr>
                <a:t>Figure 2.</a:t>
              </a:r>
              <a:r>
                <a:rPr lang="zh-TW" altLang="en-US" sz="2400" dirty="0">
                  <a:latin typeface="Georgia" panose="02040502050405020303" pitchFamily="18" charset="0"/>
                </a:rPr>
                <a:t> </a:t>
              </a:r>
              <a:r>
                <a:rPr lang="en-US" altLang="zh-TW" sz="2400" dirty="0">
                  <a:latin typeface="Georgia" panose="02040502050405020303" pitchFamily="18" charset="0"/>
                  <a:cs typeface="Calibri" panose="020F0502020204030204" pitchFamily="34" charset="0"/>
                </a:rPr>
                <a:t>CSP</a:t>
              </a:r>
              <a:r>
                <a:rPr lang="en-US" altLang="zh-TW" sz="2400" dirty="0">
                  <a:latin typeface="Georgia" panose="02040502050405020303" pitchFamily="18" charset="0"/>
                </a:rPr>
                <a:t>Darknet-53</a:t>
              </a:r>
              <a:endParaRPr lang="zh-TW" altLang="en-US" sz="2400" dirty="0">
                <a:latin typeface="Georgia" panose="02040502050405020303" pitchFamily="18" charset="0"/>
              </a:endParaRP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4D54D2-60E9-471B-9CE1-599DCA98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831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5" y="302062"/>
            <a:ext cx="1098331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Neck – SPP + </a:t>
            </a:r>
            <a:r>
              <a:rPr lang="en-US" altLang="zh-TW" sz="4800" b="1" dirty="0" err="1">
                <a:latin typeface="Georgia" panose="02040502050405020303" pitchFamily="18" charset="0"/>
              </a:rPr>
              <a:t>PANet</a:t>
            </a:r>
            <a:r>
              <a:rPr lang="en-US" altLang="zh-TW" sz="4800" b="1" dirty="0">
                <a:latin typeface="Georgia" panose="02040502050405020303" pitchFamily="18" charset="0"/>
              </a:rPr>
              <a:t> 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6" y="1261241"/>
            <a:ext cx="5158846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SPP</a:t>
            </a:r>
            <a:r>
              <a:rPr lang="en-US" altLang="zh-TW" sz="3200" dirty="0"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endParaRPr lang="en-US" altLang="zh-TW" sz="3200" dirty="0">
              <a:effectLst/>
              <a:latin typeface="Georgia" panose="02040502050405020303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TW" sz="3200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Concatenate all feature maps in the last layer of the network, and continue to concatenate Convolutional Neural Network (CNN) modules.</a:t>
            </a:r>
          </a:p>
          <a:p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5D5762-DE01-4F30-9173-1551F0CECA34}"/>
              </a:ext>
            </a:extLst>
          </p:cNvPr>
          <p:cNvSpPr txBox="1"/>
          <p:nvPr/>
        </p:nvSpPr>
        <p:spPr>
          <a:xfrm>
            <a:off x="0" y="6537360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CECAC3"/>
                </a:solidFill>
                <a:effectLst/>
                <a:latin typeface="source-serif-pro"/>
              </a:rPr>
              <a:t>https://medium.com/ching-i/yolo%E6%BC%94%E9%80%B2-3-yolov4%E8%A9%B3%E7%B4%B0%E4%BB%8B%E7%B4%B9-5ab2490754ef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CCCB3E8-AAF2-428D-9F84-6CB11E66D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7" r="12019"/>
          <a:stretch/>
        </p:blipFill>
        <p:spPr>
          <a:xfrm>
            <a:off x="5921802" y="868362"/>
            <a:ext cx="5884254" cy="542525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9DB295-7178-406C-A829-F2FD9029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525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5" y="302062"/>
            <a:ext cx="1098331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Neck – SPP + </a:t>
            </a:r>
            <a:r>
              <a:rPr lang="en-US" altLang="zh-TW" sz="4800" b="1" dirty="0" err="1">
                <a:latin typeface="Georgia" panose="02040502050405020303" pitchFamily="18" charset="0"/>
              </a:rPr>
              <a:t>PANet</a:t>
            </a:r>
            <a:r>
              <a:rPr lang="en-US" altLang="zh-TW" sz="4800" b="1" dirty="0">
                <a:latin typeface="Georgia" panose="02040502050405020303" pitchFamily="18" charset="0"/>
              </a:rPr>
              <a:t>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5" y="1261241"/>
            <a:ext cx="10983310" cy="49157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Path Aggregation Network</a:t>
            </a:r>
            <a:r>
              <a:rPr lang="zh-TW" altLang="en-US" sz="3200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TW" sz="3200" b="0" i="0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(</a:t>
            </a:r>
            <a:r>
              <a:rPr lang="en-US" altLang="zh-TW" sz="3200" dirty="0" err="1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PANet</a:t>
            </a:r>
            <a:r>
              <a:rPr lang="en-US" altLang="zh-TW" sz="3200" dirty="0">
                <a:effectLst/>
                <a:latin typeface="Georgia" panose="02040502050405020303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3200" b="0" i="0" dirty="0">
                <a:solidFill>
                  <a:srgbClr val="282829"/>
                </a:solidFill>
                <a:effectLst/>
                <a:latin typeface="Georgia" panose="02040502050405020303" pitchFamily="18" charset="0"/>
              </a:rPr>
              <a:t>: Green one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282829"/>
                </a:solidFill>
                <a:latin typeface="Georgia" panose="02040502050405020303" pitchFamily="18" charset="0"/>
              </a:rPr>
              <a:t>Feature Pyramid Network (FPN): Red one</a:t>
            </a:r>
          </a:p>
          <a:p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5D5762-DE01-4F30-9173-1551F0CECA34}"/>
              </a:ext>
            </a:extLst>
          </p:cNvPr>
          <p:cNvSpPr txBox="1"/>
          <p:nvPr/>
        </p:nvSpPr>
        <p:spPr>
          <a:xfrm>
            <a:off x="0" y="6441441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55856">
              <a:defRPr/>
            </a:pP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</a:rPr>
              <a:t>https://www.cv-foundation.org/openaccess/content_cvpr_2016/papers/Redmon_You_Only_Look_CVPR_2016_paper.pdf</a:t>
            </a:r>
          </a:p>
          <a:p>
            <a:pPr defTabSz="955856">
              <a:defRPr/>
            </a:pP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</a:rPr>
              <a:t>https://medium.com/@chingi071/yolo%E6%BC%94%E9%80%B2-3-yolov4%E8%A9%B3%E7%B4%B0%E4%BB%8B%E7%B4%B9-5ab2490754ef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F1FFCF1-257B-4D91-AFE1-DCC258345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r="26989"/>
          <a:stretch/>
        </p:blipFill>
        <p:spPr>
          <a:xfrm>
            <a:off x="606756" y="2490398"/>
            <a:ext cx="6668318" cy="3086582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4B95584-F64A-4845-943B-7D4F2F5F2A77}"/>
              </a:ext>
            </a:extLst>
          </p:cNvPr>
          <p:cNvSpPr txBox="1"/>
          <p:nvPr/>
        </p:nvSpPr>
        <p:spPr>
          <a:xfrm>
            <a:off x="604345" y="5593712"/>
            <a:ext cx="7546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Georgia" panose="02040502050405020303" pitchFamily="18" charset="0"/>
              </a:rPr>
              <a:t>(a) FPN backbone (b) Bottom-up path augmentation (c) Adaptive feature pooling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D0408FE-09CC-4305-8A6D-28FD09AE4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69" r="3293" b="10426"/>
          <a:stretch/>
        </p:blipFill>
        <p:spPr>
          <a:xfrm>
            <a:off x="9809068" y="2252676"/>
            <a:ext cx="1977998" cy="337075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A7056A5-1230-43D7-88DD-5870BDB29D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0" r="63125" b="10426"/>
          <a:stretch/>
        </p:blipFill>
        <p:spPr>
          <a:xfrm>
            <a:off x="8064681" y="2252676"/>
            <a:ext cx="1415015" cy="337075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7A928F-C63C-4FDA-8336-1BC8B15669E6}"/>
              </a:ext>
            </a:extLst>
          </p:cNvPr>
          <p:cNvSpPr txBox="1"/>
          <p:nvPr/>
        </p:nvSpPr>
        <p:spPr>
          <a:xfrm>
            <a:off x="7870899" y="5656770"/>
            <a:ext cx="193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Georgia" panose="02040502050405020303" pitchFamily="18" charset="0"/>
              </a:rPr>
              <a:t>FPN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65455D7-5752-40F3-A002-681836B21FD7}"/>
              </a:ext>
            </a:extLst>
          </p:cNvPr>
          <p:cNvSpPr txBox="1"/>
          <p:nvPr/>
        </p:nvSpPr>
        <p:spPr>
          <a:xfrm>
            <a:off x="9901565" y="5669362"/>
            <a:ext cx="1793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Georgia" panose="02040502050405020303" pitchFamily="18" charset="0"/>
              </a:rPr>
              <a:t>PANet</a:t>
            </a:r>
            <a:endParaRPr lang="zh-TW" altLang="en-US" sz="2400" dirty="0">
              <a:latin typeface="Georgia" panose="02040502050405020303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77876C-498F-42B1-B51E-97134328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767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18147-B808-4891-B09F-B78E42B2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38" y="2002631"/>
            <a:ext cx="11251324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Georgia" panose="02040502050405020303" pitchFamily="18" charset="0"/>
              </a:rPr>
              <a:t>Object Detection with YOLOv4</a:t>
            </a:r>
            <a:endParaRPr lang="zh-TW" altLang="en-US" sz="5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6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Create New Folders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1261241"/>
            <a:ext cx="11140966" cy="49157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000" dirty="0">
                <a:latin typeface="Georgia" panose="02040502050405020303" pitchFamily="18" charset="0"/>
              </a:rPr>
              <a:t>Create two folders named “images” and “labels” on the desktop.</a:t>
            </a:r>
          </a:p>
          <a:p>
            <a:pPr>
              <a:lnSpc>
                <a:spcPct val="100000"/>
              </a:lnSpc>
            </a:pPr>
            <a:r>
              <a:rPr lang="en-US" altLang="zh-TW" sz="3000" dirty="0">
                <a:latin typeface="Georgia" panose="02040502050405020303" pitchFamily="18" charset="0"/>
              </a:rPr>
              <a:t>Put images in images folder.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zh-TW" sz="3000" dirty="0">
                <a:latin typeface="Georgia" panose="02040502050405020303" pitchFamily="18" charset="0"/>
              </a:rPr>
              <a:t>test_label1.jpg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zh-TW" sz="3000" dirty="0">
                <a:latin typeface="Georgia" panose="02040502050405020303" pitchFamily="18" charset="0"/>
              </a:rPr>
              <a:t>test_label2.jpg</a:t>
            </a:r>
          </a:p>
          <a:p>
            <a:pPr>
              <a:lnSpc>
                <a:spcPct val="100000"/>
              </a:lnSpc>
            </a:pPr>
            <a:r>
              <a:rPr lang="en-US" altLang="zh-TW" sz="3000" dirty="0">
                <a:latin typeface="Georgia" panose="02040502050405020303" pitchFamily="18" charset="0"/>
              </a:rPr>
              <a:t>Select labels to save labels folder later.</a:t>
            </a:r>
          </a:p>
          <a:p>
            <a:pPr>
              <a:lnSpc>
                <a:spcPct val="100000"/>
              </a:lnSpc>
            </a:pPr>
            <a:endParaRPr lang="zh-TW" altLang="en-US" sz="3000" dirty="0">
              <a:latin typeface="Georgia" panose="02040502050405020303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D72650-9872-4E6B-8405-149718FAB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6" b="10950"/>
          <a:stretch/>
        </p:blipFill>
        <p:spPr>
          <a:xfrm>
            <a:off x="1371024" y="4381273"/>
            <a:ext cx="3328391" cy="2005588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985ACFD-86B6-45D9-918B-CBEE4D8C380C}"/>
              </a:ext>
            </a:extLst>
          </p:cNvPr>
          <p:cNvSpPr/>
          <p:nvPr/>
        </p:nvSpPr>
        <p:spPr>
          <a:xfrm>
            <a:off x="8532866" y="3837696"/>
            <a:ext cx="1811866" cy="108373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970EAC2-F133-4FC9-AC5D-97D189665C8E}"/>
              </a:ext>
            </a:extLst>
          </p:cNvPr>
          <p:cNvSpPr/>
          <p:nvPr/>
        </p:nvSpPr>
        <p:spPr>
          <a:xfrm>
            <a:off x="8570437" y="5341539"/>
            <a:ext cx="1811866" cy="101481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6DD3BA27-A40B-48B9-89B1-727B9081EB2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011108" y="4379563"/>
            <a:ext cx="52175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514AEC6-9C24-4200-9949-21D606EC2675}"/>
              </a:ext>
            </a:extLst>
          </p:cNvPr>
          <p:cNvCxnSpPr>
            <a:cxnSpLocks/>
          </p:cNvCxnSpPr>
          <p:nvPr/>
        </p:nvCxnSpPr>
        <p:spPr>
          <a:xfrm>
            <a:off x="8011108" y="5879951"/>
            <a:ext cx="55932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7D09BA7-3E05-4BA2-9E8E-5BE6250E93A6}"/>
              </a:ext>
            </a:extLst>
          </p:cNvPr>
          <p:cNvCxnSpPr>
            <a:cxnSpLocks/>
          </p:cNvCxnSpPr>
          <p:nvPr/>
        </p:nvCxnSpPr>
        <p:spPr>
          <a:xfrm>
            <a:off x="8020627" y="4361867"/>
            <a:ext cx="9519" cy="15180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AFB8170-7760-4172-AABD-472E7EC91F25}"/>
              </a:ext>
            </a:extLst>
          </p:cNvPr>
          <p:cNvGrpSpPr/>
          <p:nvPr/>
        </p:nvGrpSpPr>
        <p:grpSpPr>
          <a:xfrm>
            <a:off x="5544922" y="4516885"/>
            <a:ext cx="1811866" cy="1083734"/>
            <a:chOff x="6447683" y="4513025"/>
            <a:chExt cx="1811866" cy="1083734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6D97602A-903B-420A-9F7C-EBEB3A784ACB}"/>
                </a:ext>
              </a:extLst>
            </p:cNvPr>
            <p:cNvSpPr/>
            <p:nvPr/>
          </p:nvSpPr>
          <p:spPr>
            <a:xfrm>
              <a:off x="6447683" y="4513025"/>
              <a:ext cx="1811866" cy="1083734"/>
            </a:xfrm>
            <a:prstGeom prst="round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內容版面配置區 2">
              <a:extLst>
                <a:ext uri="{FF2B5EF4-FFF2-40B4-BE49-F238E27FC236}">
                  <a16:creationId xmlns:a16="http://schemas.microsoft.com/office/drawing/2014/main" id="{FFED8AB2-4042-4529-A8E6-812C6199F308}"/>
                </a:ext>
              </a:extLst>
            </p:cNvPr>
            <p:cNvSpPr txBox="1">
              <a:spLocks/>
            </p:cNvSpPr>
            <p:nvPr/>
          </p:nvSpPr>
          <p:spPr>
            <a:xfrm>
              <a:off x="6447683" y="4749626"/>
              <a:ext cx="1736724" cy="7348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2000"/>
                </a:lnSpc>
                <a:buFont typeface="Arial" panose="020B0604020202020204" pitchFamily="34" charset="0"/>
                <a:buNone/>
              </a:pPr>
              <a:r>
                <a:rPr lang="en-US" altLang="zh-TW" dirty="0">
                  <a:latin typeface="Georgia" panose="02040502050405020303" pitchFamily="18" charset="0"/>
                </a:rPr>
                <a:t>Original</a:t>
              </a:r>
            </a:p>
            <a:p>
              <a:pPr marL="0" indent="0" algn="ctr">
                <a:lnSpc>
                  <a:spcPts val="2000"/>
                </a:lnSpc>
                <a:buFont typeface="Arial" panose="020B0604020202020204" pitchFamily="34" charset="0"/>
                <a:buNone/>
              </a:pPr>
              <a:r>
                <a:rPr lang="en-US" altLang="zh-TW" dirty="0">
                  <a:latin typeface="Georgia" panose="02040502050405020303" pitchFamily="18" charset="0"/>
                </a:rPr>
                <a:t>Images</a:t>
              </a:r>
              <a:endParaRPr lang="zh-TW" altLang="en-US" dirty="0">
                <a:latin typeface="Georgia" panose="02040502050405020303" pitchFamily="18" charset="0"/>
              </a:endParaRPr>
            </a:p>
          </p:txBody>
        </p: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A8A47B7-CA04-4E65-89AB-91A293ADD51C}"/>
              </a:ext>
            </a:extLst>
          </p:cNvPr>
          <p:cNvSpPr txBox="1">
            <a:spLocks/>
          </p:cNvSpPr>
          <p:nvPr/>
        </p:nvSpPr>
        <p:spPr>
          <a:xfrm>
            <a:off x="8570437" y="3835651"/>
            <a:ext cx="1736724" cy="10905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>
                <a:latin typeface="Georgia" panose="02040502050405020303" pitchFamily="18" charset="0"/>
              </a:rPr>
              <a:t>Images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FF24A357-FC0D-4F07-BD85-395641EE0333}"/>
              </a:ext>
            </a:extLst>
          </p:cNvPr>
          <p:cNvSpPr txBox="1">
            <a:spLocks/>
          </p:cNvSpPr>
          <p:nvPr/>
        </p:nvSpPr>
        <p:spPr>
          <a:xfrm>
            <a:off x="8608008" y="5336783"/>
            <a:ext cx="1736724" cy="1014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>
                <a:latin typeface="Georgia" panose="02040502050405020303" pitchFamily="18" charset="0"/>
              </a:rPr>
              <a:t>Labels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123D82A-7020-47F8-91D5-3B868B608861}"/>
              </a:ext>
            </a:extLst>
          </p:cNvPr>
          <p:cNvCxnSpPr>
            <a:cxnSpLocks/>
          </p:cNvCxnSpPr>
          <p:nvPr/>
        </p:nvCxnSpPr>
        <p:spPr>
          <a:xfrm>
            <a:off x="7347003" y="5058752"/>
            <a:ext cx="67362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4345CE7-B8DA-42EC-AFC9-4D910AA1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6134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Create a Folder in Google Drive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3200" dirty="0">
              <a:latin typeface="Georgia" panose="02040502050405020303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457EE60-11F3-4B35-8348-F8ACA0EF8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" t="3863" r="805"/>
          <a:stretch/>
        </p:blipFill>
        <p:spPr>
          <a:xfrm>
            <a:off x="866202" y="1846405"/>
            <a:ext cx="10543602" cy="10948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0C8106-502C-4329-B916-2621014B6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4" t="21261" r="74175" b="3016"/>
          <a:stretch/>
        </p:blipFill>
        <p:spPr>
          <a:xfrm>
            <a:off x="838200" y="3199461"/>
            <a:ext cx="3005595" cy="291862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14919B8-E89B-4496-A53C-DF271CE6C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507" y="2966876"/>
            <a:ext cx="3258005" cy="93358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8E8338-5EA6-4B72-9D25-14F986AC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02DA4B-B234-4080-9485-CFB96202192D}"/>
              </a:ext>
            </a:extLst>
          </p:cNvPr>
          <p:cNvSpPr/>
          <p:nvPr/>
        </p:nvSpPr>
        <p:spPr>
          <a:xfrm>
            <a:off x="4400911" y="3073559"/>
            <a:ext cx="2997324" cy="720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29AF35-7CA7-4A5A-A7E1-357EC2F369C7}"/>
              </a:ext>
            </a:extLst>
          </p:cNvPr>
          <p:cNvSpPr/>
          <p:nvPr/>
        </p:nvSpPr>
        <p:spPr>
          <a:xfrm>
            <a:off x="866202" y="2435530"/>
            <a:ext cx="1119110" cy="4137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974A5F-1651-47C9-A9F7-ECD1E485E787}"/>
              </a:ext>
            </a:extLst>
          </p:cNvPr>
          <p:cNvSpPr/>
          <p:nvPr/>
        </p:nvSpPr>
        <p:spPr>
          <a:xfrm>
            <a:off x="868641" y="3291414"/>
            <a:ext cx="2975154" cy="288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FEDA480-7CC1-4B0B-A3C5-5C18E07F7F55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425757" y="2849325"/>
            <a:ext cx="0" cy="4420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F3A6D5D-8F02-4674-82B7-36008014481E}"/>
              </a:ext>
            </a:extLst>
          </p:cNvPr>
          <p:cNvCxnSpPr>
            <a:cxnSpLocks/>
          </p:cNvCxnSpPr>
          <p:nvPr/>
        </p:nvCxnSpPr>
        <p:spPr>
          <a:xfrm>
            <a:off x="3829507" y="3447123"/>
            <a:ext cx="5482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586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7" y="302062"/>
            <a:ext cx="11264346" cy="1132600"/>
          </a:xfrm>
        </p:spPr>
        <p:txBody>
          <a:bodyPr>
            <a:no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Upload Dataset.zip to Google Drive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Georgia" panose="02040502050405020303" pitchFamily="18" charset="0"/>
              </a:rPr>
              <a:t>Please upload Dataset.zip file to yolov4 folder in google drive.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0BA241A-0B79-40E9-9900-5DBBFB80D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43"/>
          <a:stretch/>
        </p:blipFill>
        <p:spPr>
          <a:xfrm>
            <a:off x="158272" y="1955420"/>
            <a:ext cx="11796371" cy="36413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E14AF6-9F26-4461-94F5-B426FA23A39D}"/>
              </a:ext>
            </a:extLst>
          </p:cNvPr>
          <p:cNvSpPr/>
          <p:nvPr/>
        </p:nvSpPr>
        <p:spPr>
          <a:xfrm>
            <a:off x="257232" y="3187278"/>
            <a:ext cx="2915553" cy="347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31FF4E0-0548-4AF2-BD62-F03589C81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"/>
          <a:stretch/>
        </p:blipFill>
        <p:spPr>
          <a:xfrm>
            <a:off x="6302119" y="4591268"/>
            <a:ext cx="5199325" cy="1485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2215BBF-2FD0-4E98-A032-F3FAE2952EB8}"/>
              </a:ext>
            </a:extLst>
          </p:cNvPr>
          <p:cNvSpPr/>
          <p:nvPr/>
        </p:nvSpPr>
        <p:spPr>
          <a:xfrm>
            <a:off x="6339053" y="4591269"/>
            <a:ext cx="5162390" cy="148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07BF25-6DF0-4205-9F5F-141F9C3E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562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Outline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1241"/>
                <a:ext cx="10515600" cy="49157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32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Editor: </a:t>
                </a:r>
                <a:r>
                  <a:rPr lang="en-US" altLang="zh-TW" sz="32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Google </a:t>
                </a:r>
                <a:r>
                  <a:rPr lang="en-US" altLang="zh-TW" sz="3200" b="1" dirty="0" err="1">
                    <a:solidFill>
                      <a:schemeClr val="tx1"/>
                    </a:solidFill>
                    <a:latin typeface="Georgia" panose="02040502050405020303" pitchFamily="18" charset="0"/>
                  </a:rPr>
                  <a:t>Colab</a:t>
                </a:r>
                <a:endParaRPr lang="en-US" altLang="zh-TW" sz="3200" b="1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2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Python Version: </a:t>
                </a:r>
                <a:r>
                  <a:rPr lang="en-US" altLang="zh-TW" sz="32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Python </a:t>
                </a:r>
                <a14:m>
                  <m:oMath xmlns:m="http://schemas.openxmlformats.org/officeDocument/2006/math">
                    <m:r>
                      <a:rPr lang="en-US" altLang="zh-TW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TW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zh-TW" sz="32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+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1241"/>
                <a:ext cx="10515600" cy="4915721"/>
              </a:xfrm>
              <a:blipFill>
                <a:blip r:embed="rId3"/>
                <a:stretch>
                  <a:fillRect l="-1507" t="-2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AA442BD9-9686-4EF1-BF24-04B5AD4BC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01" y="2495503"/>
            <a:ext cx="7206398" cy="39822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4DF8F88-2EF1-40DF-BDD5-56500678E204}"/>
              </a:ext>
            </a:extLst>
          </p:cNvPr>
          <p:cNvSpPr txBox="1"/>
          <p:nvPr/>
        </p:nvSpPr>
        <p:spPr>
          <a:xfrm>
            <a:off x="0" y="6581793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CECAC3"/>
                </a:solidFill>
                <a:effectLst/>
                <a:latin typeface="source-serif-pro"/>
              </a:rPr>
              <a:t>https://steam.oxxostudio.tw/category/python/info/online-editor.html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918133-9ABB-4C98-A9F8-EDED6DEF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08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Change to Use GPU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4" y="1261241"/>
            <a:ext cx="10851932" cy="4915721"/>
          </a:xfrm>
        </p:spPr>
        <p:txBody>
          <a:bodyPr/>
          <a:lstStyle/>
          <a:p>
            <a:r>
              <a:rPr lang="en-US" altLang="zh-TW" sz="3200" dirty="0">
                <a:latin typeface="Georgia" panose="02040502050405020303" pitchFamily="18" charset="0"/>
              </a:rPr>
              <a:t>Using GPU hardware accelerator.</a:t>
            </a:r>
          </a:p>
          <a:p>
            <a:r>
              <a:rPr lang="en-US" altLang="zh-TW" sz="3200" dirty="0">
                <a:latin typeface="Georgia" panose="02040502050405020303" pitchFamily="18" charset="0"/>
              </a:rPr>
              <a:t>Runtime –&gt; Change runtime type –&gt;</a:t>
            </a:r>
            <a:r>
              <a:rPr lang="zh-TW" altLang="en-US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latin typeface="Georgia" panose="02040502050405020303" pitchFamily="18" charset="0"/>
              </a:rPr>
              <a:t>Select GPU –&gt; Save.</a:t>
            </a:r>
            <a:endParaRPr lang="zh-TW" altLang="en-US" sz="3200" dirty="0">
              <a:latin typeface="Georgia" panose="02040502050405020303" pitchFamily="18" charset="0"/>
            </a:endParaRPr>
          </a:p>
          <a:p>
            <a:endParaRPr lang="zh-TW" altLang="en-US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238B68-961F-4AEE-8090-3C4ED85A7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" t="7886" r="50000" b="55172"/>
          <a:stretch/>
        </p:blipFill>
        <p:spPr>
          <a:xfrm>
            <a:off x="838200" y="2633694"/>
            <a:ext cx="8918828" cy="37284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E69C50C-EFDD-4ED2-9D4A-CB3D70923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98" t="43678" r="67479" b="38161"/>
          <a:stretch/>
        </p:blipFill>
        <p:spPr>
          <a:xfrm>
            <a:off x="5845465" y="2633694"/>
            <a:ext cx="5592730" cy="37284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5BB40C1-460C-45CC-990A-723B9147BA8A}"/>
              </a:ext>
            </a:extLst>
          </p:cNvPr>
          <p:cNvSpPr/>
          <p:nvPr/>
        </p:nvSpPr>
        <p:spPr>
          <a:xfrm>
            <a:off x="2573868" y="5105400"/>
            <a:ext cx="2197100" cy="27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6A8A41-F0CD-4392-A007-5942493215DC}"/>
              </a:ext>
            </a:extLst>
          </p:cNvPr>
          <p:cNvSpPr/>
          <p:nvPr/>
        </p:nvSpPr>
        <p:spPr>
          <a:xfrm>
            <a:off x="6140449" y="3839632"/>
            <a:ext cx="1098551" cy="402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A8E84F-015A-40D3-BEC7-58FB871425F2}"/>
              </a:ext>
            </a:extLst>
          </p:cNvPr>
          <p:cNvSpPr/>
          <p:nvPr/>
        </p:nvSpPr>
        <p:spPr>
          <a:xfrm>
            <a:off x="10350501" y="5693833"/>
            <a:ext cx="1126066" cy="613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9093E88-AACA-497A-A9AE-AF58D337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006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GPU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Check GPU in Google </a:t>
            </a:r>
            <a:r>
              <a:rPr lang="en-US" altLang="zh-TW" sz="3200" dirty="0" err="1">
                <a:latin typeface="Georgia" panose="02040502050405020303" pitchFamily="18" charset="0"/>
              </a:rPr>
              <a:t>Colab</a:t>
            </a:r>
            <a:r>
              <a:rPr lang="en-US" altLang="zh-TW" sz="3200" dirty="0">
                <a:latin typeface="Georgia" panose="02040502050405020303" pitchFamily="18" charset="0"/>
              </a:rPr>
              <a:t> with Linux command.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C7D307-5783-41C7-9696-A8E5E587B48F}"/>
              </a:ext>
            </a:extLst>
          </p:cNvPr>
          <p:cNvGrpSpPr/>
          <p:nvPr/>
        </p:nvGrpSpPr>
        <p:grpSpPr>
          <a:xfrm>
            <a:off x="2315187" y="1808687"/>
            <a:ext cx="7561625" cy="4911791"/>
            <a:chOff x="2695903" y="1946209"/>
            <a:chExt cx="7230096" cy="469644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67F3EE1-3389-4D29-8966-A230176C0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09"/>
            <a:stretch/>
          </p:blipFill>
          <p:spPr>
            <a:xfrm>
              <a:off x="2695903" y="1946209"/>
              <a:ext cx="7230096" cy="469644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5F5C7E9-04AC-4742-B1A2-39181BDCD76C}"/>
                </a:ext>
              </a:extLst>
            </p:cNvPr>
            <p:cNvSpPr/>
            <p:nvPr/>
          </p:nvSpPr>
          <p:spPr>
            <a:xfrm>
              <a:off x="2786703" y="3185115"/>
              <a:ext cx="6388828" cy="7803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8E8CB66-4921-4FC0-9B48-6357895FDEBE}"/>
                </a:ext>
              </a:extLst>
            </p:cNvPr>
            <p:cNvSpPr/>
            <p:nvPr/>
          </p:nvSpPr>
          <p:spPr>
            <a:xfrm>
              <a:off x="2786703" y="4043915"/>
              <a:ext cx="6388828" cy="78039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74EE3A-4B8E-4E9C-AC56-3F7652EB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303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Connected to Google Drive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CD3F33-DA4F-4628-8CED-A39513104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6" t="-1" b="248"/>
          <a:stretch/>
        </p:blipFill>
        <p:spPr>
          <a:xfrm>
            <a:off x="2952093" y="2018314"/>
            <a:ext cx="6287814" cy="3401574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4D3603-7809-4929-AD71-C0E6D7CF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992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36" y="302062"/>
            <a:ext cx="11157328" cy="1132600"/>
          </a:xfrm>
        </p:spPr>
        <p:txBody>
          <a:bodyPr>
            <a:no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Connected to Google Drive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402FA92-CD19-45EC-9EA3-B62A1B572F24}"/>
              </a:ext>
            </a:extLst>
          </p:cNvPr>
          <p:cNvGrpSpPr/>
          <p:nvPr/>
        </p:nvGrpSpPr>
        <p:grpSpPr>
          <a:xfrm>
            <a:off x="1307223" y="2560475"/>
            <a:ext cx="9577553" cy="2317251"/>
            <a:chOff x="1307223" y="4088167"/>
            <a:chExt cx="9577553" cy="231725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61A8C06-5384-430F-9793-44327BFD97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6" t="2262" r="884" b="3704"/>
            <a:stretch/>
          </p:blipFill>
          <p:spPr>
            <a:xfrm>
              <a:off x="1307223" y="4088167"/>
              <a:ext cx="9577553" cy="231725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198905-AB03-4AFB-9BF0-BFBFDB9402E8}"/>
                </a:ext>
              </a:extLst>
            </p:cNvPr>
            <p:cNvSpPr/>
            <p:nvPr/>
          </p:nvSpPr>
          <p:spPr>
            <a:xfrm>
              <a:off x="8742500" y="5888138"/>
              <a:ext cx="2080528" cy="4222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812F243-34F2-46A9-96FA-20B64597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340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E709AD-5EA4-4286-AFCD-F5DA3C918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" r="745" b="988"/>
          <a:stretch/>
        </p:blipFill>
        <p:spPr>
          <a:xfrm>
            <a:off x="1699248" y="1261240"/>
            <a:ext cx="4495957" cy="54177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D30F86-D22A-48A4-BA35-2915A394BF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" b="988"/>
          <a:stretch/>
        </p:blipFill>
        <p:spPr>
          <a:xfrm>
            <a:off x="6340366" y="1261241"/>
            <a:ext cx="3953756" cy="54177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85B4DB-D6B0-45E6-85B3-D9FD650D3249}"/>
              </a:ext>
            </a:extLst>
          </p:cNvPr>
          <p:cNvSpPr/>
          <p:nvPr/>
        </p:nvSpPr>
        <p:spPr>
          <a:xfrm>
            <a:off x="2513485" y="3881208"/>
            <a:ext cx="2900334" cy="422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96A5C9-35F2-4E4D-8947-FBE5D1DC9E97}"/>
              </a:ext>
            </a:extLst>
          </p:cNvPr>
          <p:cNvSpPr/>
          <p:nvPr/>
        </p:nvSpPr>
        <p:spPr>
          <a:xfrm>
            <a:off x="8317244" y="5828250"/>
            <a:ext cx="912816" cy="213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9B85EE-7D5A-48FD-A65D-D2F5EF27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0A628331-82DF-4091-AB3D-F1DA8FC9A122}"/>
              </a:ext>
            </a:extLst>
          </p:cNvPr>
          <p:cNvSpPr txBox="1">
            <a:spLocks/>
          </p:cNvSpPr>
          <p:nvPr/>
        </p:nvSpPr>
        <p:spPr>
          <a:xfrm>
            <a:off x="517336" y="302062"/>
            <a:ext cx="11157328" cy="1132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>
                <a:latin typeface="Georgia" panose="02040502050405020303" pitchFamily="18" charset="0"/>
              </a:rPr>
              <a:t>Connected to Google Drive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629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Move into the Folder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dirty="0">
                <a:latin typeface="Georgia" panose="02040502050405020303" pitchFamily="18" charset="0"/>
              </a:rPr>
              <a:t>We are under the content folder now, we have to move into the yolov4 folder.</a:t>
            </a:r>
          </a:p>
          <a:p>
            <a:r>
              <a:rPr lang="en-US" altLang="zh-TW" sz="3200" dirty="0">
                <a:latin typeface="Georgia" panose="02040502050405020303" pitchFamily="18" charset="0"/>
              </a:rPr>
              <a:t>Make sure which folder you are from now on.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8D59E6E-7ACF-4899-BD80-DCE64E62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085044"/>
            <a:ext cx="6477000" cy="280035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3EE795-F9E2-4B60-A654-25C44A2B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681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Unzip the Dataset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yolov4 folder now.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3EE795-F9E2-4B60-A654-25C44A2B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59</a:t>
            </a:fld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9E0046A-CF26-48B5-97FF-862AAE9304D3}"/>
              </a:ext>
            </a:extLst>
          </p:cNvPr>
          <p:cNvGrpSpPr/>
          <p:nvPr/>
        </p:nvGrpSpPr>
        <p:grpSpPr>
          <a:xfrm>
            <a:off x="537172" y="2393841"/>
            <a:ext cx="11117655" cy="3202918"/>
            <a:chOff x="-583580" y="2318127"/>
            <a:chExt cx="12013580" cy="346102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7637FAA-A64A-495F-B09F-AA15A5F26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64" b="70089"/>
            <a:stretch/>
          </p:blipFill>
          <p:spPr>
            <a:xfrm>
              <a:off x="-583580" y="2318127"/>
              <a:ext cx="12013580" cy="1400974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5C02D44-546E-4B9D-A047-CC72A0D6F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371" r="1464" b="60830"/>
            <a:stretch/>
          </p:blipFill>
          <p:spPr>
            <a:xfrm>
              <a:off x="-583580" y="3666361"/>
              <a:ext cx="12013580" cy="318427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888D8BD-9DDD-4BDF-9BC8-5F7061162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332" r="1464" b="-641"/>
            <a:stretch/>
          </p:blipFill>
          <p:spPr>
            <a:xfrm>
              <a:off x="-583580" y="3984788"/>
              <a:ext cx="12013580" cy="1794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28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 err="1">
                <a:latin typeface="Georgia" panose="02040502050405020303" pitchFamily="18" charset="0"/>
              </a:rPr>
              <a:t>LabelImg</a:t>
            </a:r>
            <a:r>
              <a:rPr lang="zh-TW" altLang="en-US" sz="4800" b="1" dirty="0">
                <a:latin typeface="Georgia" panose="02040502050405020303" pitchFamily="18" charset="0"/>
              </a:rPr>
              <a:t> </a:t>
            </a:r>
            <a:r>
              <a:rPr lang="en-US" altLang="zh-TW" sz="4800" b="1" dirty="0">
                <a:latin typeface="Georgia" panose="02040502050405020303" pitchFamily="18" charset="0"/>
              </a:rPr>
              <a:t>(macOS)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Install </a:t>
            </a:r>
            <a:r>
              <a:rPr lang="en-US" altLang="zh-TW" sz="3200" dirty="0" err="1">
                <a:latin typeface="Georgia" panose="02040502050405020303" pitchFamily="18" charset="0"/>
              </a:rPr>
              <a:t>labelImg</a:t>
            </a:r>
            <a:r>
              <a:rPr lang="en-US" altLang="zh-TW" sz="3200" dirty="0">
                <a:latin typeface="Georgia" panose="02040502050405020303" pitchFamily="18" charset="0"/>
              </a:rPr>
              <a:t> in terminal.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pip install --upgrade --user </a:t>
            </a:r>
            <a:r>
              <a:rPr lang="en-US" altLang="zh-TW" sz="3200" dirty="0" err="1">
                <a:latin typeface="Georgia" panose="02040502050405020303" pitchFamily="18" charset="0"/>
              </a:rPr>
              <a:t>pyqtwebengine</a:t>
            </a:r>
            <a:r>
              <a:rPr lang="en-US" altLang="zh-TW" sz="3200" dirty="0">
                <a:latin typeface="Georgia" panose="02040502050405020303" pitchFamily="18" charset="0"/>
              </a:rPr>
              <a:t>==5.12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pip install --upgrade --user pyqt5==5.12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pip install </a:t>
            </a:r>
            <a:r>
              <a:rPr lang="en-US" altLang="zh-TW" sz="3200" dirty="0" err="1">
                <a:latin typeface="Georgia" panose="02040502050405020303" pitchFamily="18" charset="0"/>
              </a:rPr>
              <a:t>labelImg</a:t>
            </a:r>
            <a:r>
              <a:rPr lang="en-US" altLang="zh-TW" sz="3200" dirty="0">
                <a:latin typeface="Georgia" panose="02040502050405020303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zh-TW" sz="3200" dirty="0" err="1">
                <a:latin typeface="Georgia" panose="02040502050405020303" pitchFamily="18" charset="0"/>
              </a:rPr>
              <a:t>labelImg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DABF89-C99B-4FE3-8139-579A0332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096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Download Darknet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yolov4 folder now.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r>
              <a:rPr lang="en-US" altLang="zh-TW" sz="3200" dirty="0">
                <a:latin typeface="Georgia" panose="02040502050405020303" pitchFamily="18" charset="0"/>
              </a:rPr>
              <a:t>Download the darknet from </a:t>
            </a:r>
            <a:r>
              <a:rPr lang="en-US" altLang="zh-TW" sz="3200" dirty="0" err="1">
                <a:latin typeface="Georgia" panose="02040502050405020303" pitchFamily="18" charset="0"/>
              </a:rPr>
              <a:t>AlexeyAB’s</a:t>
            </a:r>
            <a:r>
              <a:rPr lang="en-US" altLang="zh-TW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 err="1">
                <a:latin typeface="Georgia" panose="02040502050405020303" pitchFamily="18" charset="0"/>
              </a:rPr>
              <a:t>Github</a:t>
            </a:r>
            <a:r>
              <a:rPr lang="en-US" altLang="zh-TW" sz="3200" dirty="0">
                <a:latin typeface="Georgia" panose="02040502050405020303" pitchFamily="18" charset="0"/>
              </a:rPr>
              <a:t>.</a:t>
            </a:r>
          </a:p>
          <a:p>
            <a:r>
              <a:rPr lang="en-US" altLang="zh-TW" sz="3200" b="0" dirty="0">
                <a:solidFill>
                  <a:srgbClr val="000000"/>
                </a:solidFill>
                <a:effectLst/>
                <a:latin typeface="Georgia" panose="02040502050405020303" pitchFamily="18" charset="0"/>
                <a:hlinkClick r:id="rId3"/>
              </a:rPr>
              <a:t>https://github.com/AlexeyAB/darknet</a:t>
            </a:r>
            <a:endParaRPr lang="en-US" altLang="zh-TW" sz="3200" b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zh-TW" sz="3200" b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13C665-9B35-4749-AC75-8E219CE7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14" y="2970637"/>
            <a:ext cx="9799972" cy="364543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A46D2E-CB53-4F0A-BB76-01C6D7DB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993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Move into Darknet Folder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We are going to use the darknet. As a result, we have to move into darknet folder, which is under yolov4 folder.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3EE795-F9E2-4B60-A654-25C44A2B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F09953-474A-40D1-812C-D275252B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2794866"/>
            <a:ext cx="84963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79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the </a:t>
            </a:r>
            <a:r>
              <a:rPr lang="en-US" altLang="zh-TW" sz="4800" b="1" dirty="0" err="1">
                <a:latin typeface="Georgia" panose="02040502050405020303" pitchFamily="18" charset="0"/>
              </a:rPr>
              <a:t>Makefile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C946797-06B9-42A0-A8A1-B1F96058C15D}"/>
              </a:ext>
            </a:extLst>
          </p:cNvPr>
          <p:cNvGrpSpPr/>
          <p:nvPr/>
        </p:nvGrpSpPr>
        <p:grpSpPr>
          <a:xfrm>
            <a:off x="3878501" y="1877072"/>
            <a:ext cx="4434998" cy="4758488"/>
            <a:chOff x="3059608" y="1261241"/>
            <a:chExt cx="5122919" cy="549658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CE6BF06-1851-4C44-A421-A39D68F50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73" r="15641" b="5632"/>
            <a:stretch/>
          </p:blipFill>
          <p:spPr>
            <a:xfrm>
              <a:off x="3059608" y="1261241"/>
              <a:ext cx="5122919" cy="549658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533813F-3B41-4BE4-9379-B6C8DA5E4982}"/>
                </a:ext>
              </a:extLst>
            </p:cNvPr>
            <p:cNvSpPr/>
            <p:nvPr/>
          </p:nvSpPr>
          <p:spPr>
            <a:xfrm>
              <a:off x="3320974" y="2854592"/>
              <a:ext cx="1126335" cy="3760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F2EB286-E386-4589-ADF5-4AA3739BCC15}"/>
                </a:ext>
              </a:extLst>
            </p:cNvPr>
            <p:cNvSpPr/>
            <p:nvPr/>
          </p:nvSpPr>
          <p:spPr>
            <a:xfrm>
              <a:off x="3320975" y="3296059"/>
              <a:ext cx="1389571" cy="3760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534E8FF-67F5-4A3E-BCE8-821D13C036FA}"/>
                </a:ext>
              </a:extLst>
            </p:cNvPr>
            <p:cNvSpPr/>
            <p:nvPr/>
          </p:nvSpPr>
          <p:spPr>
            <a:xfrm>
              <a:off x="3320974" y="3737526"/>
              <a:ext cx="2220845" cy="3760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1E1E0F2-1077-4EDF-B398-07C1B7247F1D}"/>
                </a:ext>
              </a:extLst>
            </p:cNvPr>
            <p:cNvSpPr/>
            <p:nvPr/>
          </p:nvSpPr>
          <p:spPr>
            <a:xfrm>
              <a:off x="3320974" y="4189863"/>
              <a:ext cx="1569680" cy="33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12767F3-309A-4226-801F-A20117184B51}"/>
                </a:ext>
              </a:extLst>
            </p:cNvPr>
            <p:cNvSpPr/>
            <p:nvPr/>
          </p:nvSpPr>
          <p:spPr>
            <a:xfrm>
              <a:off x="3320975" y="5418666"/>
              <a:ext cx="1389572" cy="3720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6AE4D3-DD46-4A02-8C8B-C9E08B4D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705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2E41A8B-4BB0-47C0-B8A9-643993D8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" y="2670656"/>
            <a:ext cx="10799982" cy="35999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Modify the </a:t>
            </a:r>
            <a:r>
              <a:rPr lang="en-US" altLang="zh-TW" sz="4800" b="1" dirty="0" err="1">
                <a:latin typeface="Georgia" panose="02040502050405020303" pitchFamily="18" charset="0"/>
              </a:rPr>
              <a:t>Makefile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Modify </a:t>
            </a:r>
            <a:r>
              <a:rPr lang="en-US" altLang="zh-TW" sz="3200" dirty="0" err="1">
                <a:latin typeface="Georgia" panose="02040502050405020303" pitchFamily="18" charset="0"/>
              </a:rPr>
              <a:t>Makefile</a:t>
            </a:r>
            <a:r>
              <a:rPr lang="en-US" altLang="zh-TW" sz="3200" dirty="0">
                <a:latin typeface="Georgia" panose="02040502050405020303" pitchFamily="18" charset="0"/>
              </a:rPr>
              <a:t> with Linux command.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965BF2-A72F-4EFD-822B-523FB4A0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63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7B66117-79D2-4D1B-9A66-972ED7DB81D2}"/>
              </a:ext>
            </a:extLst>
          </p:cNvPr>
          <p:cNvGrpSpPr/>
          <p:nvPr/>
        </p:nvGrpSpPr>
        <p:grpSpPr>
          <a:xfrm>
            <a:off x="838200" y="1890774"/>
            <a:ext cx="9499333" cy="541283"/>
            <a:chOff x="7338847" y="106385"/>
            <a:chExt cx="5104501" cy="3157077"/>
          </a:xfrm>
        </p:grpSpPr>
        <p:sp>
          <p:nvSpPr>
            <p:cNvPr id="15" name="語音泡泡: 圓角矩形 14">
              <a:extLst>
                <a:ext uri="{FF2B5EF4-FFF2-40B4-BE49-F238E27FC236}">
                  <a16:creationId xmlns:a16="http://schemas.microsoft.com/office/drawing/2014/main" id="{03D7B589-BDBF-4865-8974-FC8A4C7BB864}"/>
                </a:ext>
              </a:extLst>
            </p:cNvPr>
            <p:cNvSpPr/>
            <p:nvPr/>
          </p:nvSpPr>
          <p:spPr>
            <a:xfrm>
              <a:off x="7338847" y="106385"/>
              <a:ext cx="5082707" cy="3157077"/>
            </a:xfrm>
            <a:prstGeom prst="wedgeRoundRectCallout">
              <a:avLst>
                <a:gd name="adj1" fmla="val 25456"/>
                <a:gd name="adj2" fmla="val 50038"/>
                <a:gd name="adj3" fmla="val 1666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1D758D6-8FE3-4599-A95C-4164A297D95A}"/>
                </a:ext>
              </a:extLst>
            </p:cNvPr>
            <p:cNvSpPr txBox="1"/>
            <p:nvPr/>
          </p:nvSpPr>
          <p:spPr>
            <a:xfrm>
              <a:off x="7338847" y="323077"/>
              <a:ext cx="5104501" cy="2692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292929"/>
                  </a:solidFill>
                  <a:latin typeface="Georgia" panose="02040502050405020303" pitchFamily="18" charset="0"/>
                </a:rPr>
                <a:t>The original text from </a:t>
              </a:r>
              <a:r>
                <a:rPr lang="en-US" altLang="zh-TW" sz="2400" dirty="0" err="1">
                  <a:solidFill>
                    <a:srgbClr val="292929"/>
                  </a:solidFill>
                  <a:latin typeface="Georgia" panose="02040502050405020303" pitchFamily="18" charset="0"/>
                </a:rPr>
                <a:t>Makefile</a:t>
              </a:r>
              <a:r>
                <a:rPr lang="en-US" altLang="zh-TW" sz="2400" dirty="0">
                  <a:solidFill>
                    <a:srgbClr val="292929"/>
                  </a:solidFill>
                  <a:latin typeface="Georgia" panose="02040502050405020303" pitchFamily="18" charset="0"/>
                </a:rPr>
                <a:t>, please type exactly the same as slide.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F19961A0-1DCC-44CE-9628-93DA254672A0}"/>
              </a:ext>
            </a:extLst>
          </p:cNvPr>
          <p:cNvGrpSpPr/>
          <p:nvPr/>
        </p:nvGrpSpPr>
        <p:grpSpPr>
          <a:xfrm>
            <a:off x="3276372" y="3910660"/>
            <a:ext cx="2243895" cy="1936212"/>
            <a:chOff x="3276372" y="3889176"/>
            <a:chExt cx="2243895" cy="1936212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C42A12E-8080-4CEE-A0B0-E06AB3A0F20B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72" y="3889176"/>
              <a:ext cx="15032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5BCD2676-382F-4D64-B878-2A3801D20F24}"/>
                </a:ext>
              </a:extLst>
            </p:cNvPr>
            <p:cNvCxnSpPr>
              <a:cxnSpLocks/>
            </p:cNvCxnSpPr>
            <p:nvPr/>
          </p:nvCxnSpPr>
          <p:spPr>
            <a:xfrm>
              <a:off x="3315730" y="4367978"/>
              <a:ext cx="99183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BE35A4BB-0087-4BF8-8D11-1613CAC19126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72" y="4844537"/>
              <a:ext cx="135066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0A7DF0D-C193-40D8-80D3-9364FB95D7DF}"/>
                </a:ext>
              </a:extLst>
            </p:cNvPr>
            <p:cNvCxnSpPr>
              <a:cxnSpLocks/>
            </p:cNvCxnSpPr>
            <p:nvPr/>
          </p:nvCxnSpPr>
          <p:spPr>
            <a:xfrm>
              <a:off x="3315730" y="5333955"/>
              <a:ext cx="220453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0ADC9A41-E95A-492E-A6B9-F541B4147C76}"/>
                </a:ext>
              </a:extLst>
            </p:cNvPr>
            <p:cNvCxnSpPr>
              <a:cxnSpLocks/>
            </p:cNvCxnSpPr>
            <p:nvPr/>
          </p:nvCxnSpPr>
          <p:spPr>
            <a:xfrm>
              <a:off x="3315730" y="5825388"/>
              <a:ext cx="131130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A9D5EB0-B27D-47DB-AFF4-7BD046F8D3A5}"/>
              </a:ext>
            </a:extLst>
          </p:cNvPr>
          <p:cNvCxnSpPr>
            <a:cxnSpLocks/>
          </p:cNvCxnSpPr>
          <p:nvPr/>
        </p:nvCxnSpPr>
        <p:spPr>
          <a:xfrm flipV="1">
            <a:off x="4114800" y="2493693"/>
            <a:ext cx="311390" cy="10204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318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the </a:t>
            </a:r>
            <a:r>
              <a:rPr lang="en-US" altLang="zh-TW" sz="4800" b="1" dirty="0" err="1">
                <a:latin typeface="Georgia" panose="02040502050405020303" pitchFamily="18" charset="0"/>
              </a:rPr>
              <a:t>Makefile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zh-TW" sz="3200" dirty="0">
              <a:latin typeface="Georgia" panose="02040502050405020303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BD0E793-C3CD-464F-AB71-ACE566F3918E}"/>
              </a:ext>
            </a:extLst>
          </p:cNvPr>
          <p:cNvGrpSpPr/>
          <p:nvPr/>
        </p:nvGrpSpPr>
        <p:grpSpPr>
          <a:xfrm>
            <a:off x="3463937" y="1816803"/>
            <a:ext cx="5264126" cy="4784909"/>
            <a:chOff x="3057738" y="1261241"/>
            <a:chExt cx="6076524" cy="552335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FEAF702-39D5-4312-9FD1-582DE32C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7738" y="1261241"/>
              <a:ext cx="6076524" cy="552335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A6FB6CE-5765-4367-A64F-8243468E2882}"/>
                </a:ext>
              </a:extLst>
            </p:cNvPr>
            <p:cNvSpPr/>
            <p:nvPr/>
          </p:nvSpPr>
          <p:spPr>
            <a:xfrm>
              <a:off x="3390247" y="2854036"/>
              <a:ext cx="1126335" cy="3879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1EC2C3F-84DB-405D-BAFC-FC4F073586E7}"/>
                </a:ext>
              </a:extLst>
            </p:cNvPr>
            <p:cNvSpPr/>
            <p:nvPr/>
          </p:nvSpPr>
          <p:spPr>
            <a:xfrm>
              <a:off x="3390247" y="3317319"/>
              <a:ext cx="1389571" cy="3879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FF59370-740A-4625-BC33-C6E5AC45233F}"/>
                </a:ext>
              </a:extLst>
            </p:cNvPr>
            <p:cNvSpPr/>
            <p:nvPr/>
          </p:nvSpPr>
          <p:spPr>
            <a:xfrm>
              <a:off x="3390246" y="3780602"/>
              <a:ext cx="2220845" cy="3879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99887F4-28A2-49DF-BBA5-2CC6D1B5155D}"/>
                </a:ext>
              </a:extLst>
            </p:cNvPr>
            <p:cNvSpPr/>
            <p:nvPr/>
          </p:nvSpPr>
          <p:spPr>
            <a:xfrm>
              <a:off x="3390247" y="4243885"/>
              <a:ext cx="1569680" cy="3879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1D2EEBD-2078-4A17-9593-984C58F4B2B0}"/>
                </a:ext>
              </a:extLst>
            </p:cNvPr>
            <p:cNvSpPr/>
            <p:nvPr/>
          </p:nvSpPr>
          <p:spPr>
            <a:xfrm>
              <a:off x="3390247" y="5500256"/>
              <a:ext cx="1389572" cy="3879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0164B1-AE68-41CC-B596-BA28AB16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702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Compile YOLO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zh-TW" sz="32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4F3CD7-C711-4D4F-8E36-A0601B0C9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30" b="7380"/>
          <a:stretch/>
        </p:blipFill>
        <p:spPr>
          <a:xfrm>
            <a:off x="838200" y="1899947"/>
            <a:ext cx="10515601" cy="380887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11D8BA-C688-4ABA-9FF3-BD1E9A1C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401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Execute Darknet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r>
              <a:rPr lang="en-US" altLang="zh-TW" sz="3200" dirty="0">
                <a:latin typeface="Georgia" panose="02040502050405020303" pitchFamily="18" charset="0"/>
              </a:rPr>
              <a:t>Make sure darknet executed successfully.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2F85B-3B24-4258-9834-219AA1989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912" y="2864561"/>
            <a:ext cx="5210175" cy="223837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27240F-243E-41A1-B856-4B16ED67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9930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Image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FFBA649-0196-4348-A13C-C484297F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2" t="13332" r="1882" b="5490"/>
          <a:stretch/>
        </p:blipFill>
        <p:spPr>
          <a:xfrm>
            <a:off x="3693772" y="2958100"/>
            <a:ext cx="4804451" cy="3452586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1926EB-24EF-4208-B127-88B831B7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685ECF-876A-4004-A543-15C1EE427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462"/>
          <a:stretch/>
        </p:blipFill>
        <p:spPr>
          <a:xfrm>
            <a:off x="1836880" y="1816139"/>
            <a:ext cx="8518236" cy="16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09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Download the Weight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spc="-100" dirty="0">
              <a:latin typeface="Georgia" panose="02040502050405020303" pitchFamily="18" charset="0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sz="3200" spc="-100" dirty="0">
                <a:latin typeface="Georgia" panose="02040502050405020303" pitchFamily="18" charset="0"/>
              </a:rPr>
              <a:t>Download the weight with Linux command.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sz="3200" b="0" dirty="0">
                <a:solidFill>
                  <a:srgbClr val="000000"/>
                </a:solidFill>
                <a:effectLst/>
                <a:latin typeface="Georgia" panose="02040502050405020303" pitchFamily="18" charset="0"/>
                <a:hlinkClick r:id="rId3"/>
              </a:rPr>
              <a:t>https://github.com/AlexeyAB/darknet/releases/download/darknet_yolo_v3_optimal/yolov4.weights</a:t>
            </a:r>
            <a:endParaRPr lang="en-US" altLang="zh-TW" sz="3200" b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4C8F41-9E20-4147-BFC3-5A53F3C980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620"/>
          <a:stretch/>
        </p:blipFill>
        <p:spPr>
          <a:xfrm>
            <a:off x="838200" y="3429000"/>
            <a:ext cx="10515600" cy="200866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F2973-4B7B-474F-8C3A-99B29085E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1076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Detected Object with Darknet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EC80D9-BCCB-4643-9616-3E7499354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0218"/>
          <a:stretch/>
        </p:blipFill>
        <p:spPr>
          <a:xfrm>
            <a:off x="909637" y="1955196"/>
            <a:ext cx="10372725" cy="3701232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8258DE6-8B3B-4AFC-A17A-B3A23B67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C79788-E78A-4737-8BBD-E6B863B67A60}"/>
              </a:ext>
            </a:extLst>
          </p:cNvPr>
          <p:cNvSpPr/>
          <p:nvPr/>
        </p:nvSpPr>
        <p:spPr>
          <a:xfrm>
            <a:off x="2876759" y="2146405"/>
            <a:ext cx="868918" cy="3789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69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 err="1">
                <a:latin typeface="Georgia" panose="02040502050405020303" pitchFamily="18" charset="0"/>
              </a:rPr>
              <a:t>LabelImg</a:t>
            </a:r>
            <a:r>
              <a:rPr lang="zh-TW" altLang="en-US" sz="4800" b="1" dirty="0">
                <a:latin typeface="Georgia" panose="02040502050405020303" pitchFamily="18" charset="0"/>
              </a:rPr>
              <a:t> </a:t>
            </a:r>
            <a:r>
              <a:rPr lang="en-US" altLang="zh-TW" sz="4800" b="1" dirty="0">
                <a:latin typeface="Georgia" panose="02040502050405020303" pitchFamily="18" charset="0"/>
              </a:rPr>
              <a:t>(Windows)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Install </a:t>
            </a:r>
            <a:r>
              <a:rPr lang="en-US" altLang="zh-TW" sz="3200" dirty="0" err="1">
                <a:latin typeface="Georgia" panose="02040502050405020303" pitchFamily="18" charset="0"/>
              </a:rPr>
              <a:t>labelImg</a:t>
            </a:r>
            <a:r>
              <a:rPr lang="en-US" altLang="zh-TW" sz="3200" dirty="0">
                <a:latin typeface="Georgia" panose="02040502050405020303" pitchFamily="18" charset="0"/>
              </a:rPr>
              <a:t> in anaconda.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pip install PyQt5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pip install pyqt5-tools</a:t>
            </a: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pip install </a:t>
            </a:r>
            <a:r>
              <a:rPr lang="en-US" altLang="zh-TW" sz="3200" dirty="0" err="1">
                <a:latin typeface="Georgia" panose="02040502050405020303" pitchFamily="18" charset="0"/>
              </a:rPr>
              <a:t>lxml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3200" dirty="0">
                <a:latin typeface="Georgia" panose="02040502050405020303" pitchFamily="18" charset="0"/>
              </a:rPr>
              <a:t>pip install </a:t>
            </a:r>
            <a:r>
              <a:rPr lang="en-US" altLang="zh-TW" sz="3200" dirty="0" err="1">
                <a:latin typeface="Georgia" panose="02040502050405020303" pitchFamily="18" charset="0"/>
              </a:rPr>
              <a:t>labelimg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3200" dirty="0" err="1">
                <a:latin typeface="Georgia" panose="02040502050405020303" pitchFamily="18" charset="0"/>
              </a:rPr>
              <a:t>labelImg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D0C65B-C0F9-42C3-97A4-F7048ABC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260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Image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2800" dirty="0">
              <a:latin typeface="Georgia" panose="02040502050405020303" pitchFamily="18" charset="0"/>
            </a:endParaRP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81D437F-DFF4-4B24-BBD2-B3C31DF30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5"/>
          <a:stretch/>
        </p:blipFill>
        <p:spPr>
          <a:xfrm>
            <a:off x="3316225" y="2655423"/>
            <a:ext cx="5559545" cy="40314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A697FE-DEF8-4D16-9C25-1A1AFEDD9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42"/>
          <a:stretch/>
        </p:blipFill>
        <p:spPr>
          <a:xfrm>
            <a:off x="1161536" y="1769787"/>
            <a:ext cx="9730830" cy="1266075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3FDAFC-7B22-4980-83C9-DCDF9F9A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0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18147-B808-4891-B09F-B78E42B23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38" y="2002631"/>
            <a:ext cx="11251324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5400" b="1" dirty="0">
                <a:latin typeface="Georgia" panose="02040502050405020303" pitchFamily="18" charset="0"/>
              </a:rPr>
              <a:t>Masked Face Detection </a:t>
            </a:r>
            <a:br>
              <a:rPr lang="en-US" altLang="zh-TW" sz="5400" b="1" dirty="0">
                <a:latin typeface="Georgia" panose="02040502050405020303" pitchFamily="18" charset="0"/>
              </a:rPr>
            </a:br>
            <a:r>
              <a:rPr lang="en-US" altLang="zh-TW" sz="5400" b="1" dirty="0">
                <a:latin typeface="Georgia" panose="02040502050405020303" pitchFamily="18" charset="0"/>
              </a:rPr>
              <a:t>with YOLOv4</a:t>
            </a:r>
            <a:endParaRPr lang="zh-TW" altLang="en-US" sz="5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4577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Make Folder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r>
              <a:rPr lang="en-US" altLang="zh-TW" sz="3200" dirty="0">
                <a:latin typeface="Georgia" panose="02040502050405020303" pitchFamily="18" charset="0"/>
              </a:rPr>
              <a:t>Make two folders, yolo and </a:t>
            </a:r>
            <a:r>
              <a:rPr lang="en-US" altLang="zh-TW" sz="3200" dirty="0" err="1">
                <a:latin typeface="Georgia" panose="02040502050405020303" pitchFamily="18" charset="0"/>
              </a:rPr>
              <a:t>cfg_mask</a:t>
            </a:r>
            <a:r>
              <a:rPr lang="en-US" altLang="zh-TW" sz="3200" dirty="0">
                <a:latin typeface="Georgia" panose="02040502050405020303" pitchFamily="18" charset="0"/>
              </a:rPr>
              <a:t>, under darknet.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2EF851-F658-4024-A130-36D86B42A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2718486"/>
            <a:ext cx="6572250" cy="2878273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E6495BBC-4DD7-44EA-AEB1-DB8A7FAB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12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Unzip the Dataset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3200" dirty="0">
                <a:latin typeface="Georgia" panose="02040502050405020303" pitchFamily="18" charset="0"/>
              </a:rPr>
              <a:t>Move back to yolov4 folder.</a:t>
            </a:r>
          </a:p>
          <a:p>
            <a:r>
              <a:rPr lang="en-US" altLang="zh-TW" sz="3200" dirty="0">
                <a:latin typeface="Georgia" panose="02040502050405020303" pitchFamily="18" charset="0"/>
              </a:rPr>
              <a:t>Unzip the medical-masks-dataset.zip file.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D8BB13-A781-4957-89A3-2BF5E20C4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3"/>
          <a:stretch/>
        </p:blipFill>
        <p:spPr>
          <a:xfrm>
            <a:off x="2733674" y="2439098"/>
            <a:ext cx="6622862" cy="1743075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2AD153B-EB98-402B-ABDE-5A93C72A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847DC5-D179-49EE-9CE0-0722320456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46" b="56432"/>
          <a:stretch/>
        </p:blipFill>
        <p:spPr>
          <a:xfrm>
            <a:off x="2733674" y="4050621"/>
            <a:ext cx="6622862" cy="22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322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Dataset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8EBD6F-EB5D-453A-9C1D-1607B71D0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02"/>
          <a:stretch/>
        </p:blipFill>
        <p:spPr>
          <a:xfrm>
            <a:off x="3616378" y="3181379"/>
            <a:ext cx="4959242" cy="33575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F535E8-36BC-4446-8BFE-037440564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54"/>
          <a:stretch/>
        </p:blipFill>
        <p:spPr>
          <a:xfrm>
            <a:off x="1072026" y="1755768"/>
            <a:ext cx="10047947" cy="1673232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459E751-2E31-4B72-AA7D-49972CB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266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Label 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4820C46-8F98-4211-BC84-46DE2891866F}"/>
              </a:ext>
            </a:extLst>
          </p:cNvPr>
          <p:cNvGrpSpPr/>
          <p:nvPr/>
        </p:nvGrpSpPr>
        <p:grpSpPr>
          <a:xfrm>
            <a:off x="3690662" y="3007678"/>
            <a:ext cx="4810675" cy="3548260"/>
            <a:chOff x="3388418" y="2612369"/>
            <a:chExt cx="5415163" cy="401495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8AB98B59-7A77-497A-ACF8-06C4534EEF6A}"/>
                </a:ext>
              </a:extLst>
            </p:cNvPr>
            <p:cNvGrpSpPr/>
            <p:nvPr/>
          </p:nvGrpSpPr>
          <p:grpSpPr>
            <a:xfrm>
              <a:off x="3388418" y="2612369"/>
              <a:ext cx="5415163" cy="4014956"/>
              <a:chOff x="3161570" y="2752699"/>
              <a:chExt cx="5415163" cy="401495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D6F1BBF1-4922-4926-A4E4-047D38A06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1570" y="2752699"/>
                <a:ext cx="5415163" cy="4014956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A7A713B-8F96-4293-846C-7D9239BD81A7}"/>
                  </a:ext>
                </a:extLst>
              </p:cNvPr>
              <p:cNvSpPr/>
              <p:nvPr/>
            </p:nvSpPr>
            <p:spPr>
              <a:xfrm>
                <a:off x="4986867" y="5672668"/>
                <a:ext cx="1109134" cy="64346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6979CA3-A1BE-414D-B7DB-285E4268F414}"/>
                </a:ext>
              </a:extLst>
            </p:cNvPr>
            <p:cNvSpPr/>
            <p:nvPr/>
          </p:nvSpPr>
          <p:spPr>
            <a:xfrm>
              <a:off x="4748046" y="4779742"/>
              <a:ext cx="1059028" cy="1841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B48D80B4-0355-4127-8986-1A8EE1751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66" y="1614050"/>
            <a:ext cx="9663346" cy="1459230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589F851-94CF-4422-9D6A-1F0AEE04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859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Dataset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4F21577-25C0-448E-B7E2-7B86F059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02" y="3247822"/>
            <a:ext cx="5942993" cy="33476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F226FC-FD3E-45BE-BEF9-7DB8FEC0D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17" y="1692204"/>
            <a:ext cx="9710764" cy="165426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9FEB5F-2D79-48A0-8695-E4158A9F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90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Label 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31E0063-7104-427E-B23B-06DF1AF4BFF2}"/>
              </a:ext>
            </a:extLst>
          </p:cNvPr>
          <p:cNvGrpSpPr/>
          <p:nvPr/>
        </p:nvGrpSpPr>
        <p:grpSpPr>
          <a:xfrm>
            <a:off x="637738" y="3429000"/>
            <a:ext cx="10916524" cy="2754515"/>
            <a:chOff x="677278" y="3442510"/>
            <a:chExt cx="10916524" cy="275451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F2D1F17-FE22-494D-BA50-C11E2399E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288" r="47592" b="66263"/>
            <a:stretch/>
          </p:blipFill>
          <p:spPr>
            <a:xfrm>
              <a:off x="677278" y="3442510"/>
              <a:ext cx="3367578" cy="2686106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EF531D7-5CBA-4433-8BB4-6CEB12B1E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33178" r="47592" b="33374"/>
            <a:stretch/>
          </p:blipFill>
          <p:spPr>
            <a:xfrm>
              <a:off x="4451751" y="3442510"/>
              <a:ext cx="3367578" cy="268610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6759F98-F3DB-4220-AF88-043CB77F1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01" t="66486" r="47592" b="-2"/>
            <a:stretch/>
          </p:blipFill>
          <p:spPr>
            <a:xfrm>
              <a:off x="8226224" y="3505573"/>
              <a:ext cx="3367578" cy="2691452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284F610-229B-4BC4-831E-80D4A5F40731}"/>
                </a:ext>
              </a:extLst>
            </p:cNvPr>
            <p:cNvSpPr/>
            <p:nvPr/>
          </p:nvSpPr>
          <p:spPr>
            <a:xfrm>
              <a:off x="1363844" y="3673940"/>
              <a:ext cx="1592317" cy="2202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35EA0C2-9183-4BFF-B698-11EF11CB4D54}"/>
                </a:ext>
              </a:extLst>
            </p:cNvPr>
            <p:cNvSpPr/>
            <p:nvPr/>
          </p:nvSpPr>
          <p:spPr>
            <a:xfrm>
              <a:off x="5143847" y="3658970"/>
              <a:ext cx="1503928" cy="2696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1AFA491-063E-4EE4-ACC6-801A8DAE45A2}"/>
                </a:ext>
              </a:extLst>
            </p:cNvPr>
            <p:cNvSpPr/>
            <p:nvPr/>
          </p:nvSpPr>
          <p:spPr>
            <a:xfrm>
              <a:off x="8941803" y="3727128"/>
              <a:ext cx="1573121" cy="2164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3A7182C-ABF8-449B-959C-CAB5117A29A9}"/>
                </a:ext>
              </a:extLst>
            </p:cNvPr>
            <p:cNvSpPr/>
            <p:nvPr/>
          </p:nvSpPr>
          <p:spPr>
            <a:xfrm>
              <a:off x="8941803" y="4618245"/>
              <a:ext cx="2208121" cy="1301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27A6B57-31C4-457B-9C19-EAC0B206146C}"/>
                </a:ext>
              </a:extLst>
            </p:cNvPr>
            <p:cNvSpPr/>
            <p:nvPr/>
          </p:nvSpPr>
          <p:spPr>
            <a:xfrm>
              <a:off x="5168633" y="4593892"/>
              <a:ext cx="2208121" cy="1301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844CCB-6A84-4AF0-89E3-5ECA68F42262}"/>
                </a:ext>
              </a:extLst>
            </p:cNvPr>
            <p:cNvSpPr/>
            <p:nvPr/>
          </p:nvSpPr>
          <p:spPr>
            <a:xfrm>
              <a:off x="1363844" y="4557909"/>
              <a:ext cx="2208121" cy="1301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D3C96E7-BB96-4988-9378-876847AA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15" y="1765243"/>
            <a:ext cx="7931370" cy="1416316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2170AD-8E2B-44E9-97B5-DFA4F5C4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255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Build the Function for YOLO Format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AB62416-4328-4B3A-81D5-5E13949B3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5"/>
          <a:stretch/>
        </p:blipFill>
        <p:spPr>
          <a:xfrm>
            <a:off x="3069701" y="1734889"/>
            <a:ext cx="6052598" cy="508233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280411-CC9F-427B-A5D5-B6803E2E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4842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Autofit/>
          </a:bodyPr>
          <a:lstStyle/>
          <a:p>
            <a:r>
              <a:rPr lang="en-US" altLang="zh-TW" b="1" dirty="0">
                <a:latin typeface="Georgia" panose="02040502050405020303" pitchFamily="18" charset="0"/>
              </a:rPr>
              <a:t>Build the Function of YOLO Format</a:t>
            </a:r>
            <a:r>
              <a:rPr lang="zh-TW" altLang="en-US" b="1" dirty="0">
                <a:latin typeface="Georgia" panose="02040502050405020303" pitchFamily="18" charset="0"/>
              </a:rPr>
              <a:t> </a:t>
            </a:r>
            <a:r>
              <a:rPr lang="en-US" altLang="zh-TW" b="1" dirty="0">
                <a:latin typeface="Georgia" panose="02040502050405020303" pitchFamily="18" charset="0"/>
              </a:rPr>
              <a:t>(Cont’d)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083"/>
            <a:ext cx="10515600" cy="4568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Do not need to type this page, which is same as page 79.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58F5AE-6428-4331-B926-7D693C736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5" t="1337" r="29220" b="82613"/>
          <a:stretch/>
        </p:blipFill>
        <p:spPr>
          <a:xfrm>
            <a:off x="1605346" y="2227355"/>
            <a:ext cx="8981308" cy="175409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5EDFD4-716A-4228-867D-FC19B85B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201D78-C849-40E4-9CC5-65C4A1A25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" t="20163" r="28562" b="58326"/>
          <a:stretch/>
        </p:blipFill>
        <p:spPr>
          <a:xfrm>
            <a:off x="1605346" y="4074419"/>
            <a:ext cx="8981308" cy="23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1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AA84C34-19B7-4739-BFB9-4205302F3685}"/>
              </a:ext>
            </a:extLst>
          </p:cNvPr>
          <p:cNvGrpSpPr/>
          <p:nvPr/>
        </p:nvGrpSpPr>
        <p:grpSpPr>
          <a:xfrm>
            <a:off x="1390659" y="1261241"/>
            <a:ext cx="9410682" cy="5491213"/>
            <a:chOff x="1390658" y="1363027"/>
            <a:chExt cx="9410682" cy="549121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58B871D-A798-43D2-9512-D3122F6290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4" r="787" b="3252"/>
            <a:stretch/>
          </p:blipFill>
          <p:spPr>
            <a:xfrm>
              <a:off x="1390658" y="1363027"/>
              <a:ext cx="9410682" cy="549121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443BFE-DD25-425A-A68D-EAA31C3DF8A8}"/>
                </a:ext>
              </a:extLst>
            </p:cNvPr>
            <p:cNvSpPr/>
            <p:nvPr/>
          </p:nvSpPr>
          <p:spPr>
            <a:xfrm>
              <a:off x="1390658" y="1847707"/>
              <a:ext cx="909779" cy="5516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0F646B-BC60-4D57-8273-80E2DE52E1D8}"/>
                </a:ext>
              </a:extLst>
            </p:cNvPr>
            <p:cNvSpPr/>
            <p:nvPr/>
          </p:nvSpPr>
          <p:spPr>
            <a:xfrm>
              <a:off x="1390658" y="3037822"/>
              <a:ext cx="909779" cy="5516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F4D944-A434-417B-9CFA-DE7D8355FE8E}"/>
                </a:ext>
              </a:extLst>
            </p:cNvPr>
            <p:cNvSpPr/>
            <p:nvPr/>
          </p:nvSpPr>
          <p:spPr>
            <a:xfrm>
              <a:off x="1390658" y="5958385"/>
              <a:ext cx="909779" cy="5516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內容版面配置區 2">
              <a:extLst>
                <a:ext uri="{FF2B5EF4-FFF2-40B4-BE49-F238E27FC236}">
                  <a16:creationId xmlns:a16="http://schemas.microsoft.com/office/drawing/2014/main" id="{652EA9EE-D946-4625-B083-110C5D76C542}"/>
                </a:ext>
              </a:extLst>
            </p:cNvPr>
            <p:cNvSpPr txBox="1">
              <a:spLocks/>
            </p:cNvSpPr>
            <p:nvPr/>
          </p:nvSpPr>
          <p:spPr>
            <a:xfrm>
              <a:off x="2639840" y="5681468"/>
              <a:ext cx="4831079" cy="11054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Choose labeling format.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(</a:t>
              </a:r>
              <a:r>
                <a:rPr lang="en-US" altLang="zh-TW" sz="3200" dirty="0" err="1">
                  <a:latin typeface="Georgia" panose="02040502050405020303" pitchFamily="18" charset="0"/>
                </a:rPr>
                <a:t>PascalVOC</a:t>
              </a:r>
              <a:r>
                <a:rPr lang="en-US" altLang="zh-TW" sz="3200" dirty="0">
                  <a:latin typeface="Georgia" panose="02040502050405020303" pitchFamily="18" charset="0"/>
                </a:rPr>
                <a:t> or YOLO)</a:t>
              </a:r>
              <a:endParaRPr lang="zh-TW" altLang="en-US" sz="3200" dirty="0">
                <a:latin typeface="Georgia" panose="02040502050405020303" pitchFamily="18" charset="0"/>
              </a:endParaRPr>
            </a:p>
          </p:txBody>
        </p:sp>
        <p:sp>
          <p:nvSpPr>
            <p:cNvPr id="9" name="內容版面配置區 2">
              <a:extLst>
                <a:ext uri="{FF2B5EF4-FFF2-40B4-BE49-F238E27FC236}">
                  <a16:creationId xmlns:a16="http://schemas.microsoft.com/office/drawing/2014/main" id="{9023B871-DBF0-4E0D-867A-0B54699EA13B}"/>
                </a:ext>
              </a:extLst>
            </p:cNvPr>
            <p:cNvSpPr txBox="1">
              <a:spLocks/>
            </p:cNvSpPr>
            <p:nvPr/>
          </p:nvSpPr>
          <p:spPr>
            <a:xfrm>
              <a:off x="2639840" y="2949761"/>
              <a:ext cx="5485901" cy="10240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Choose the folder which we want to save the label file in.</a:t>
              </a:r>
              <a:endParaRPr lang="zh-TW" altLang="en-US" sz="3200" dirty="0">
                <a:latin typeface="Georgia" panose="02040502050405020303" pitchFamily="18" charset="0"/>
              </a:endParaRPr>
            </a:p>
          </p:txBody>
        </p:sp>
        <p:sp>
          <p:nvSpPr>
            <p:cNvPr id="8" name="內容版面配置區 2">
              <a:extLst>
                <a:ext uri="{FF2B5EF4-FFF2-40B4-BE49-F238E27FC236}">
                  <a16:creationId xmlns:a16="http://schemas.microsoft.com/office/drawing/2014/main" id="{622ABB49-10C6-459A-8CCA-49D35F50E9E4}"/>
                </a:ext>
              </a:extLst>
            </p:cNvPr>
            <p:cNvSpPr txBox="1">
              <a:spLocks/>
            </p:cNvSpPr>
            <p:nvPr/>
          </p:nvSpPr>
          <p:spPr>
            <a:xfrm>
              <a:off x="2639841" y="1800168"/>
              <a:ext cx="3705779" cy="6376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3200" dirty="0">
                  <a:latin typeface="Georgia" panose="02040502050405020303" pitchFamily="18" charset="0"/>
                </a:rPr>
                <a:t>Choose the images.</a:t>
              </a:r>
              <a:endParaRPr lang="zh-TW" altLang="en-US" sz="3200" dirty="0">
                <a:latin typeface="Georgia" panose="02040502050405020303" pitchFamily="18" charset="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 err="1">
                <a:latin typeface="Georgia" panose="02040502050405020303" pitchFamily="18" charset="0"/>
              </a:rPr>
              <a:t>LabelImg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8F394FE-C99E-4BDD-B113-D277F7E385DA}"/>
              </a:ext>
            </a:extLst>
          </p:cNvPr>
          <p:cNvSpPr/>
          <p:nvPr/>
        </p:nvSpPr>
        <p:spPr>
          <a:xfrm>
            <a:off x="2639840" y="1722151"/>
            <a:ext cx="3705780" cy="590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A5D9C76-0424-4B7D-8F78-2A085A91437C}"/>
              </a:ext>
            </a:extLst>
          </p:cNvPr>
          <p:cNvSpPr/>
          <p:nvPr/>
        </p:nvSpPr>
        <p:spPr>
          <a:xfrm>
            <a:off x="2639840" y="2769880"/>
            <a:ext cx="5274449" cy="10240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F502152-48CC-4C36-97BB-A905D344DC68}"/>
              </a:ext>
            </a:extLst>
          </p:cNvPr>
          <p:cNvSpPr/>
          <p:nvPr/>
        </p:nvSpPr>
        <p:spPr>
          <a:xfrm>
            <a:off x="2639841" y="5579682"/>
            <a:ext cx="4486174" cy="10785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B775782-5599-4E55-9133-8FC992EFD1D1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2300438" y="2017208"/>
            <a:ext cx="339402" cy="4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AC00EB4-43EE-457E-8E90-544769806236}"/>
              </a:ext>
            </a:extLst>
          </p:cNvPr>
          <p:cNvCxnSpPr>
            <a:cxnSpLocks/>
          </p:cNvCxnSpPr>
          <p:nvPr/>
        </p:nvCxnSpPr>
        <p:spPr>
          <a:xfrm flipV="1">
            <a:off x="2300438" y="3266915"/>
            <a:ext cx="339402" cy="4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00217EB-9830-497D-B438-BAADBF99ABE9}"/>
              </a:ext>
            </a:extLst>
          </p:cNvPr>
          <p:cNvCxnSpPr>
            <a:cxnSpLocks/>
          </p:cNvCxnSpPr>
          <p:nvPr/>
        </p:nvCxnSpPr>
        <p:spPr>
          <a:xfrm flipV="1">
            <a:off x="2294936" y="6182053"/>
            <a:ext cx="339402" cy="4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82B90A3E-107E-402F-99CF-95B31143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231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Autofit/>
          </a:bodyPr>
          <a:lstStyle/>
          <a:p>
            <a:r>
              <a:rPr lang="en-US" altLang="zh-TW" b="1" dirty="0">
                <a:latin typeface="Georgia" panose="02040502050405020303" pitchFamily="18" charset="0"/>
              </a:rPr>
              <a:t>Build the Function of YOLO Format</a:t>
            </a:r>
            <a:r>
              <a:rPr lang="zh-TW" altLang="en-US" b="1" dirty="0">
                <a:latin typeface="Georgia" panose="02040502050405020303" pitchFamily="18" charset="0"/>
              </a:rPr>
              <a:t> </a:t>
            </a:r>
            <a:r>
              <a:rPr lang="en-US" altLang="zh-TW" b="1" dirty="0">
                <a:latin typeface="Georgia" panose="02040502050405020303" pitchFamily="18" charset="0"/>
              </a:rPr>
              <a:t>(Cont’d)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083"/>
            <a:ext cx="10515600" cy="4568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Do not need to type this page, which is same as page 79.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58F5AE-6428-4331-B926-7D693C736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87" t="43758" r="16278" b="36643"/>
          <a:stretch/>
        </p:blipFill>
        <p:spPr>
          <a:xfrm>
            <a:off x="1605346" y="2120754"/>
            <a:ext cx="8981308" cy="214206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5EDFD4-716A-4228-867D-FC19B85B6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E58E04-80CA-4CAB-8A21-8A22D9DC0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2" t="65535" r="16782" b="17006"/>
          <a:stretch/>
        </p:blipFill>
        <p:spPr>
          <a:xfrm>
            <a:off x="1605346" y="4358481"/>
            <a:ext cx="8981308" cy="19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1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Autofit/>
          </a:bodyPr>
          <a:lstStyle/>
          <a:p>
            <a:r>
              <a:rPr lang="en-US" altLang="zh-TW" b="1" dirty="0">
                <a:latin typeface="Georgia" panose="02040502050405020303" pitchFamily="18" charset="0"/>
              </a:rPr>
              <a:t>Build the Function of YOLO Format</a:t>
            </a:r>
            <a:r>
              <a:rPr lang="zh-TW" altLang="en-US" b="1" dirty="0">
                <a:latin typeface="Georgia" panose="02040502050405020303" pitchFamily="18" charset="0"/>
              </a:rPr>
              <a:t> </a:t>
            </a:r>
            <a:r>
              <a:rPr lang="en-US" altLang="zh-TW" b="1" dirty="0">
                <a:latin typeface="Georgia" panose="02040502050405020303" pitchFamily="18" charset="0"/>
              </a:rPr>
              <a:t>(Cont’d)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083"/>
            <a:ext cx="10515600" cy="4568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Do not need to type this page, which is same as page 79.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FA844C-F9DC-4352-AC0B-19DFE672A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4" t="83357" r="15326" b="367"/>
          <a:stretch/>
        </p:blipFill>
        <p:spPr>
          <a:xfrm>
            <a:off x="1533379" y="3003076"/>
            <a:ext cx="9125242" cy="177889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EB119D-13EA-4468-82AC-17974C40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02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Set the Path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A96149-75C4-4BED-A21D-338AC3383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1730375"/>
            <a:ext cx="10258425" cy="4991100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9EDA7FAF-1FA6-4302-9E01-CD717FC1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E91782C-1E5C-44D9-9357-2BBE85F51D17}"/>
              </a:ext>
            </a:extLst>
          </p:cNvPr>
          <p:cNvSpPr txBox="1">
            <a:spLocks/>
          </p:cNvSpPr>
          <p:nvPr/>
        </p:nvSpPr>
        <p:spPr>
          <a:xfrm>
            <a:off x="838200" y="1261241"/>
            <a:ext cx="10515600" cy="4915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Georgia" panose="02040502050405020303" pitchFamily="18" charset="0"/>
              </a:rPr>
              <a:t>Be careful we are under yolov4 folder now.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23120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60C24C79-A950-4116-BFBA-D8990C411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475"/>
            <a:ext cx="10515600" cy="4916488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the Image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9A5FD7-D0FD-485E-BB3C-523DA8745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426" y="3045457"/>
            <a:ext cx="5125146" cy="3493455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6E1D0F4-0CCC-4575-A0C8-F873E873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B6B9F0-C874-491A-90D3-56D0A2FB8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72" y="1687807"/>
            <a:ext cx="9649855" cy="14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210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A17BF2E-E238-4450-B266-280F5B37F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475"/>
            <a:ext cx="10515600" cy="4916488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the Label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B8969FB-9DA7-4E36-9E44-317629338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07"/>
          <a:stretch/>
        </p:blipFill>
        <p:spPr>
          <a:xfrm>
            <a:off x="1336934" y="1783864"/>
            <a:ext cx="9518131" cy="1132600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7D7F9DAC-E776-4698-9987-CB4FE993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7F845F-371B-4322-929F-73AB0D87F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88"/>
          <a:stretch/>
        </p:blipFill>
        <p:spPr>
          <a:xfrm>
            <a:off x="1245561" y="2916464"/>
            <a:ext cx="7286701" cy="385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5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Training Dataset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  <a:p>
            <a:r>
              <a:rPr lang="en-US" altLang="zh-TW" dirty="0">
                <a:latin typeface="Georgia" panose="02040502050405020303" pitchFamily="18" charset="0"/>
              </a:rPr>
              <a:t>The 80 percent of dataset is about 540.</a:t>
            </a:r>
            <a:endParaRPr lang="en-US" altLang="zh-TW" sz="28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80B6CA-5537-4F20-BA45-5AD633D12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49"/>
          <a:stretch/>
        </p:blipFill>
        <p:spPr>
          <a:xfrm>
            <a:off x="283381" y="2696372"/>
            <a:ext cx="11625237" cy="2045457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9FF4F3-54FB-4D08-BF33-8623EDBA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8729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Write Dataset in the 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Write the path of 80 percent data in train.txt file.</a:t>
            </a:r>
          </a:p>
          <a:p>
            <a:r>
              <a:rPr lang="en-US" altLang="zh-TW" sz="2800" dirty="0">
                <a:latin typeface="Georgia" panose="02040502050405020303" pitchFamily="18" charset="0"/>
              </a:rPr>
              <a:t>Write the path of 20 percent data in test.txt file.</a:t>
            </a:r>
          </a:p>
          <a:p>
            <a:endParaRPr lang="en-US" altLang="zh-TW" sz="28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1D4971-997C-43A7-8CCA-DE7F5073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61" y="2952131"/>
            <a:ext cx="9776477" cy="317682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8C0CE0-69A4-4D8B-97ED-55AECBA1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448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Copy the Parameter 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2ACDF38-89CC-4ECB-A041-EC52E296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3BFAD2-F270-46A6-9BAA-DA35C538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999" y="2604002"/>
            <a:ext cx="8872001" cy="24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5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8448FF-D8E4-4C14-BC02-1D6A6AFA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1695144"/>
            <a:ext cx="6667500" cy="22574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14F709-0E50-4923-9177-66FD8536BE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94"/>
          <a:stretch/>
        </p:blipFill>
        <p:spPr>
          <a:xfrm>
            <a:off x="2762250" y="3838575"/>
            <a:ext cx="6667500" cy="3019425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6C1B32C-C7DC-4825-9FEA-48498D71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8981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Make the Folder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yolov4 folder now.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r>
              <a:rPr lang="en-US" altLang="zh-TW" sz="3200" dirty="0">
                <a:latin typeface="Georgia" panose="02040502050405020303" pitchFamily="18" charset="0"/>
              </a:rPr>
              <a:t>Make weights folder under </a:t>
            </a:r>
            <a:r>
              <a:rPr lang="en-US" altLang="zh-TW" sz="3200" dirty="0" err="1">
                <a:latin typeface="Georgia" panose="02040502050405020303" pitchFamily="18" charset="0"/>
              </a:rPr>
              <a:t>cfg_mask</a:t>
            </a:r>
            <a:r>
              <a:rPr lang="en-US" altLang="zh-TW" sz="3200" dirty="0">
                <a:latin typeface="Georgia" panose="02040502050405020303" pitchFamily="18" charset="0"/>
              </a:rPr>
              <a:t> folder.</a:t>
            </a:r>
          </a:p>
          <a:p>
            <a:r>
              <a:rPr lang="en-US" altLang="zh-TW" sz="3200" dirty="0">
                <a:latin typeface="Georgia" panose="02040502050405020303" pitchFamily="18" charset="0"/>
              </a:rPr>
              <a:t>Copy the weight to weights folder.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A7F1C9-2A43-4185-A33E-8B44478CF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726" y="3250773"/>
            <a:ext cx="6116545" cy="11512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CBFDC6-B775-499B-9CDA-82E6E9D8F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3" y="4689408"/>
            <a:ext cx="10039350" cy="1200150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57B6614-E9CC-4B42-BA6F-B414AEAF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28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圖片 56">
            <a:extLst>
              <a:ext uri="{FF2B5EF4-FFF2-40B4-BE49-F238E27FC236}">
                <a16:creationId xmlns:a16="http://schemas.microsoft.com/office/drawing/2014/main" id="{819CEC20-DF32-45F8-877D-E7BEAF2C0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" t="813" r="232" b="21003"/>
          <a:stretch/>
        </p:blipFill>
        <p:spPr>
          <a:xfrm>
            <a:off x="1238061" y="1434662"/>
            <a:ext cx="9705770" cy="49157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0F646B-BC60-4D57-8273-80E2DE52E1D8}"/>
              </a:ext>
            </a:extLst>
          </p:cNvPr>
          <p:cNvSpPr/>
          <p:nvPr/>
        </p:nvSpPr>
        <p:spPr>
          <a:xfrm>
            <a:off x="1238061" y="2951113"/>
            <a:ext cx="854593" cy="615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F4D944-A434-417B-9CFA-DE7D8355FE8E}"/>
              </a:ext>
            </a:extLst>
          </p:cNvPr>
          <p:cNvSpPr/>
          <p:nvPr/>
        </p:nvSpPr>
        <p:spPr>
          <a:xfrm>
            <a:off x="1248170" y="5753786"/>
            <a:ext cx="830398" cy="537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Setting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6C948BE-9CC6-44AB-B4BA-8927E6AA4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" t="1588" r="643" b="1027"/>
          <a:stretch/>
        </p:blipFill>
        <p:spPr>
          <a:xfrm>
            <a:off x="2300880" y="1972608"/>
            <a:ext cx="4831080" cy="2610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A23674E-5AD0-45EB-986D-313565AA877A}"/>
              </a:ext>
            </a:extLst>
          </p:cNvPr>
          <p:cNvSpPr/>
          <p:nvPr/>
        </p:nvSpPr>
        <p:spPr>
          <a:xfrm>
            <a:off x="5404817" y="2762795"/>
            <a:ext cx="859221" cy="967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AC00EB4-43EE-457E-8E90-544769806236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 flipV="1">
            <a:off x="2092654" y="3246629"/>
            <a:ext cx="3312163" cy="12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E4FF6F2-4747-4F6D-9276-812D306D1CDB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806838" y="3730463"/>
            <a:ext cx="8212" cy="5670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063F74B-30AF-42F8-ABE5-AB1494BC7C38}"/>
              </a:ext>
            </a:extLst>
          </p:cNvPr>
          <p:cNvSpPr/>
          <p:nvPr/>
        </p:nvSpPr>
        <p:spPr>
          <a:xfrm>
            <a:off x="5437006" y="4297522"/>
            <a:ext cx="756088" cy="207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F12D1D81-9566-4F5D-B21C-DA1081530B25}"/>
              </a:ext>
            </a:extLst>
          </p:cNvPr>
          <p:cNvSpPr/>
          <p:nvPr/>
        </p:nvSpPr>
        <p:spPr>
          <a:xfrm>
            <a:off x="2447819" y="5762360"/>
            <a:ext cx="4831080" cy="5370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F3F9615-DBC7-451E-A0FD-88D78AC9B12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78568" y="6022311"/>
            <a:ext cx="369252" cy="4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內容版面配置區 2">
            <a:extLst>
              <a:ext uri="{FF2B5EF4-FFF2-40B4-BE49-F238E27FC236}">
                <a16:creationId xmlns:a16="http://schemas.microsoft.com/office/drawing/2014/main" id="{0F739402-0C3B-4B77-BCA5-ABDC28C98730}"/>
              </a:ext>
            </a:extLst>
          </p:cNvPr>
          <p:cNvSpPr txBox="1">
            <a:spLocks/>
          </p:cNvSpPr>
          <p:nvPr/>
        </p:nvSpPr>
        <p:spPr>
          <a:xfrm>
            <a:off x="2447821" y="5762360"/>
            <a:ext cx="4994380" cy="528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Choose the YOLO</a:t>
            </a:r>
            <a:r>
              <a:rPr lang="zh-TW" altLang="en-US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latin typeface="Georgia" panose="02040502050405020303" pitchFamily="18" charset="0"/>
              </a:rPr>
              <a:t>format.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FD2EC9-4333-454B-841E-A668BC9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2168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Parameter 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1241"/>
                <a:ext cx="10515600" cy="49157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3200" dirty="0">
                    <a:latin typeface="Georgia" panose="02040502050405020303" pitchFamily="18" charset="0"/>
                  </a:rPr>
                  <a:t>Change parameter in yolo-</a:t>
                </a:r>
                <a:r>
                  <a:rPr lang="en-US" altLang="zh-TW" sz="3200" dirty="0" err="1">
                    <a:latin typeface="Georgia" panose="02040502050405020303" pitchFamily="18" charset="0"/>
                  </a:rPr>
                  <a:t>obj.cfg</a:t>
                </a:r>
                <a:r>
                  <a:rPr lang="en-US" altLang="zh-TW" sz="3200" dirty="0">
                    <a:latin typeface="Georgia" panose="02040502050405020303" pitchFamily="18" charset="0"/>
                  </a:rPr>
                  <a:t>.</a:t>
                </a:r>
              </a:p>
              <a:p>
                <a:r>
                  <a:rPr lang="en-US" altLang="zh-TW" sz="3200" dirty="0">
                    <a:latin typeface="Georgia" panose="02040502050405020303" pitchFamily="18" charset="0"/>
                  </a:rPr>
                  <a:t>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batches</m:t>
                    </m:r>
                    <m: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64 </m:t>
                    </m:r>
                  </m:oMath>
                </a14:m>
                <a:r>
                  <a:rPr lang="en-US" altLang="zh-TW" sz="3200" dirty="0">
                    <a:latin typeface="Georgia" panose="02040502050405020303" pitchFamily="18" charset="0"/>
                  </a:rPr>
                  <a:t>and 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subdvisions</m:t>
                    </m:r>
                    <m:r>
                      <a:rPr lang="en-US" altLang="zh-TW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</m:oMath>
                </a14:m>
                <a:endParaRPr lang="en-US" altLang="zh-TW" sz="3200" dirty="0">
                  <a:latin typeface="Georgia" panose="02040502050405020303" pitchFamily="18" charset="0"/>
                </a:endParaRPr>
              </a:p>
              <a:p>
                <a:r>
                  <a:rPr lang="en-US" altLang="zh-TW" sz="3200" dirty="0">
                    <a:latin typeface="Georgia" panose="02040502050405020303" pitchFamily="18" charset="0"/>
                  </a:rPr>
                  <a:t>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width</m:t>
                    </m:r>
                    <m: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416 </m:t>
                    </m:r>
                  </m:oMath>
                </a14:m>
                <a:r>
                  <a:rPr lang="en-US" altLang="zh-TW" sz="3200" dirty="0">
                    <a:latin typeface="Georgia" panose="02040502050405020303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weight</m:t>
                    </m:r>
                    <m:r>
                      <a:rPr lang="en-US" altLang="zh-TW" sz="3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416</m:t>
                    </m:r>
                  </m:oMath>
                </a14:m>
                <a:endParaRPr lang="en-US" altLang="zh-TW" sz="3200" dirty="0">
                  <a:latin typeface="Georgia" panose="02040502050405020303" pitchFamily="18" charset="0"/>
                </a:endParaRPr>
              </a:p>
              <a:p>
                <a:r>
                  <a:rPr lang="en-US" altLang="zh-TW" sz="3200" dirty="0">
                    <a:latin typeface="Georgia" panose="02040502050405020303" pitchFamily="18" charset="0"/>
                  </a:rPr>
                  <a:t>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batches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classes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2000</m:t>
                    </m:r>
                  </m:oMath>
                </a14:m>
                <a:r>
                  <a:rPr lang="en-US" altLang="zh-TW" sz="3200" dirty="0">
                    <a:latin typeface="Georgia" panose="02040502050405020303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TW" sz="3200" dirty="0">
                    <a:latin typeface="Georgia" panose="02040502050405020303" pitchFamily="18" charset="0"/>
                  </a:rPr>
                  <a:t>   (In our cases: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batches</m:t>
                    </m:r>
                    <m: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6000</m:t>
                    </m:r>
                  </m:oMath>
                </a14:m>
                <a:r>
                  <a:rPr lang="en-US" altLang="zh-TW" sz="3200" dirty="0">
                    <a:latin typeface="Georgia" panose="02040502050405020303" pitchFamily="18" charset="0"/>
                  </a:rPr>
                  <a:t>)</a:t>
                </a:r>
              </a:p>
              <a:p>
                <a:r>
                  <a:rPr lang="en-US" altLang="zh-TW" sz="3200" dirty="0">
                    <a:latin typeface="Georgia" panose="02040502050405020303" pitchFamily="18" charset="0"/>
                  </a:rPr>
                  <a:t>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steps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</a:rPr>
                      <m:t>⁡_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</a:rPr>
                      <m:t>batch</m:t>
                    </m:r>
                    <m:r>
                      <a:rPr lang="en-US" altLang="zh-TW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80%, 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batch</m:t>
                    </m:r>
                    <m:r>
                      <a:rPr lang="en-US" altLang="zh-TW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90%</m:t>
                    </m:r>
                  </m:oMath>
                </a14:m>
                <a:endParaRPr lang="en-US" altLang="zh-TW" sz="3200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200" dirty="0">
                    <a:latin typeface="Georgia" panose="02040502050405020303" pitchFamily="18" charset="0"/>
                  </a:rPr>
                  <a:t>   (In our cases: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steps</m:t>
                    </m:r>
                    <m:r>
                      <a:rPr lang="en-US" altLang="zh-TW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4800, 5400</m:t>
                    </m:r>
                  </m:oMath>
                </a14:m>
                <a:r>
                  <a:rPr lang="en-US" altLang="zh-TW" sz="3200" dirty="0">
                    <a:latin typeface="Georgia" panose="02040502050405020303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1241"/>
                <a:ext cx="10515600" cy="4915721"/>
              </a:xfrm>
              <a:blipFill>
                <a:blip r:embed="rId3"/>
                <a:stretch>
                  <a:fillRect l="-1507" t="-2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207674-061D-4703-BC2B-D00C222C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395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Make the 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sz="2800" b="1" dirty="0">
                <a:latin typeface="Georgia" panose="02040502050405020303" pitchFamily="18" charset="0"/>
              </a:rPr>
              <a:t>Be careful we are under yolov4 folder now.</a:t>
            </a:r>
            <a:endParaRPr lang="en-US" altLang="zh-TW" dirty="0"/>
          </a:p>
          <a:p>
            <a:r>
              <a:rPr lang="en-US" altLang="zh-TW" dirty="0">
                <a:latin typeface="Georgia" panose="02040502050405020303" pitchFamily="18" charset="0"/>
              </a:rPr>
              <a:t>Copy the yolov4-custom.cfg and name as  yolo-</a:t>
            </a:r>
            <a:r>
              <a:rPr lang="en-US" altLang="zh-TW" dirty="0" err="1">
                <a:latin typeface="Georgia" panose="02040502050405020303" pitchFamily="18" charset="0"/>
              </a:rPr>
              <a:t>obj.cfg</a:t>
            </a:r>
            <a:r>
              <a:rPr lang="en-US" altLang="zh-TW" dirty="0">
                <a:latin typeface="Georgia" panose="02040502050405020303" pitchFamily="18" charset="0"/>
              </a:rPr>
              <a:t>.</a:t>
            </a:r>
          </a:p>
          <a:p>
            <a:r>
              <a:rPr lang="en-US" altLang="zh-TW" dirty="0">
                <a:latin typeface="Georgia" panose="02040502050405020303" pitchFamily="18" charset="0"/>
              </a:rPr>
              <a:t>Change the parameter inside.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C4630F-F67E-4810-ABBC-BB7DD6C4A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91</a:t>
            </a:fld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DB0F843-C12C-4513-9A21-9CB109ECD2E7}"/>
              </a:ext>
            </a:extLst>
          </p:cNvPr>
          <p:cNvGrpSpPr/>
          <p:nvPr/>
        </p:nvGrpSpPr>
        <p:grpSpPr>
          <a:xfrm>
            <a:off x="528321" y="2777148"/>
            <a:ext cx="11135358" cy="3623686"/>
            <a:chOff x="485070" y="2553276"/>
            <a:chExt cx="11135358" cy="362368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8ED818F-41B3-4A0D-8D7E-2D5082D46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33" r="3542" b="2451"/>
            <a:stretch/>
          </p:blipFill>
          <p:spPr>
            <a:xfrm>
              <a:off x="485071" y="4200975"/>
              <a:ext cx="11135357" cy="1975987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6C40ECC7-6D02-41F7-AB55-C2537E6A2566}"/>
                </a:ext>
              </a:extLst>
            </p:cNvPr>
            <p:cNvGrpSpPr/>
            <p:nvPr/>
          </p:nvGrpSpPr>
          <p:grpSpPr>
            <a:xfrm>
              <a:off x="798659" y="3519752"/>
              <a:ext cx="9466747" cy="561979"/>
              <a:chOff x="7338847" y="106385"/>
              <a:chExt cx="4596569" cy="3157077"/>
            </a:xfrm>
          </p:grpSpPr>
          <p:sp>
            <p:nvSpPr>
              <p:cNvPr id="8" name="語音泡泡: 圓角矩形 7">
                <a:extLst>
                  <a:ext uri="{FF2B5EF4-FFF2-40B4-BE49-F238E27FC236}">
                    <a16:creationId xmlns:a16="http://schemas.microsoft.com/office/drawing/2014/main" id="{BF59E077-4413-4927-A78F-A031A46F969C}"/>
                  </a:ext>
                </a:extLst>
              </p:cNvPr>
              <p:cNvSpPr/>
              <p:nvPr/>
            </p:nvSpPr>
            <p:spPr>
              <a:xfrm>
                <a:off x="7338847" y="106385"/>
                <a:ext cx="4596569" cy="3157077"/>
              </a:xfrm>
              <a:prstGeom prst="wedgeRoundRectCallout">
                <a:avLst>
                  <a:gd name="adj1" fmla="val 25456"/>
                  <a:gd name="adj2" fmla="val 50038"/>
                  <a:gd name="adj3" fmla="val 16667"/>
                </a:avLst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25B8EEA-3F79-418A-9CDA-CFB599640A43}"/>
                  </a:ext>
                </a:extLst>
              </p:cNvPr>
              <p:cNvSpPr txBox="1"/>
              <p:nvPr/>
            </p:nvSpPr>
            <p:spPr>
              <a:xfrm>
                <a:off x="7338847" y="323080"/>
                <a:ext cx="4596569" cy="2593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292929"/>
                    </a:solidFill>
                    <a:latin typeface="Georgia" panose="02040502050405020303" pitchFamily="18" charset="0"/>
                  </a:rPr>
                  <a:t>The original text from </a:t>
                </a:r>
                <a:r>
                  <a:rPr lang="en-US" altLang="zh-TW" sz="2400" dirty="0" err="1">
                    <a:solidFill>
                      <a:srgbClr val="292929"/>
                    </a:solidFill>
                    <a:latin typeface="Georgia" panose="02040502050405020303" pitchFamily="18" charset="0"/>
                  </a:rPr>
                  <a:t>Makefile</a:t>
                </a:r>
                <a:r>
                  <a:rPr lang="en-US" altLang="zh-TW" sz="2400" dirty="0">
                    <a:solidFill>
                      <a:srgbClr val="292929"/>
                    </a:solidFill>
                    <a:latin typeface="Georgia" panose="02040502050405020303" pitchFamily="18" charset="0"/>
                  </a:rPr>
                  <a:t>, please type exactly the same as slide.</a:t>
                </a:r>
              </a:p>
            </p:txBody>
          </p:sp>
        </p:grp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06763631-714B-4092-82D5-ECFF7506E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497" y="4081731"/>
              <a:ext cx="232307" cy="5081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D1EF8D2-4789-4065-B347-60A80E383ACA}"/>
                </a:ext>
              </a:extLst>
            </p:cNvPr>
            <p:cNvCxnSpPr>
              <a:cxnSpLocks/>
            </p:cNvCxnSpPr>
            <p:nvPr/>
          </p:nvCxnSpPr>
          <p:spPr>
            <a:xfrm>
              <a:off x="2386503" y="4794792"/>
              <a:ext cx="176289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60048B8-46C0-43B2-8E7F-E7D181970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42" b="74431"/>
            <a:stretch/>
          </p:blipFill>
          <p:spPr>
            <a:xfrm>
              <a:off x="485070" y="2553276"/>
              <a:ext cx="11135357" cy="848910"/>
            </a:xfrm>
            <a:prstGeom prst="rect">
              <a:avLst/>
            </a:prstGeom>
          </p:spPr>
        </p:pic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6E49A62F-705A-4C3E-9173-C7333563DB0F}"/>
                </a:ext>
              </a:extLst>
            </p:cNvPr>
            <p:cNvCxnSpPr>
              <a:cxnSpLocks/>
            </p:cNvCxnSpPr>
            <p:nvPr/>
          </p:nvCxnSpPr>
          <p:spPr>
            <a:xfrm>
              <a:off x="2336252" y="5130072"/>
              <a:ext cx="109892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E0D8FA2-E331-458C-A422-C06A8ADF00C7}"/>
                </a:ext>
              </a:extLst>
            </p:cNvPr>
            <p:cNvCxnSpPr>
              <a:cxnSpLocks/>
            </p:cNvCxnSpPr>
            <p:nvPr/>
          </p:nvCxnSpPr>
          <p:spPr>
            <a:xfrm>
              <a:off x="2308654" y="5787452"/>
              <a:ext cx="26410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B83771B-33EA-4012-9089-D56E8BE2C482}"/>
                </a:ext>
              </a:extLst>
            </p:cNvPr>
            <p:cNvCxnSpPr>
              <a:cxnSpLocks/>
            </p:cNvCxnSpPr>
            <p:nvPr/>
          </p:nvCxnSpPr>
          <p:spPr>
            <a:xfrm>
              <a:off x="2380736" y="6093900"/>
              <a:ext cx="220609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1300DE2-0D49-4EDE-9C72-3A2E13A363C3}"/>
                </a:ext>
              </a:extLst>
            </p:cNvPr>
            <p:cNvCxnSpPr>
              <a:cxnSpLocks/>
            </p:cNvCxnSpPr>
            <p:nvPr/>
          </p:nvCxnSpPr>
          <p:spPr>
            <a:xfrm>
              <a:off x="2308654" y="5450524"/>
              <a:ext cx="124515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9475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Parameter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Be careful we are under yolov4 folder now.</a:t>
            </a:r>
          </a:p>
          <a:p>
            <a:r>
              <a:rPr lang="en-US" altLang="zh-TW" b="1" dirty="0">
                <a:latin typeface="Georgia" panose="02040502050405020303" pitchFamily="18" charset="0"/>
              </a:rPr>
              <a:t>Make sure parameter was changed successfully.</a:t>
            </a:r>
            <a:endParaRPr lang="en-US" altLang="zh-TW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CA77CA-7E82-4286-98AE-465E191A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3449B4-B60C-4DE5-A72A-DDD1253B2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929759"/>
            <a:ext cx="10896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815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Change Classes and Filter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4701" y="1261241"/>
                <a:ext cx="10702598" cy="491572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b="1" dirty="0">
                    <a:latin typeface="Georgia" panose="02040502050405020303" pitchFamily="18" charset="0"/>
                  </a:rPr>
                  <a:t>Be careful we are under yolov4 folder now.</a:t>
                </a:r>
                <a:endParaRPr lang="en-US" altLang="zh-TW" dirty="0">
                  <a:latin typeface="Georgia" panose="02040502050405020303" pitchFamily="18" charset="0"/>
                </a:endParaRPr>
              </a:p>
              <a:p>
                <a:r>
                  <a:rPr lang="en-US" altLang="zh-TW" dirty="0">
                    <a:latin typeface="Georgia" panose="02040502050405020303" pitchFamily="18" charset="0"/>
                  </a:rPr>
                  <a:t>The filter of YOLOv4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dirty="0">
                    <a:latin typeface="Georgia" panose="02040502050405020303" pitchFamily="18" charset="0"/>
                  </a:rPr>
                  <a:t>.</a:t>
                </a:r>
              </a:p>
              <a:p>
                <a:pPr lvl="1"/>
                <a:r>
                  <a:rPr lang="en-US" altLang="zh-TW" sz="2800" dirty="0">
                    <a:latin typeface="Georgia" panose="02040502050405020303" pitchFamily="18" charset="0"/>
                  </a:rPr>
                  <a:t>C is the number of classes.</a:t>
                </a:r>
              </a:p>
              <a:p>
                <a:pPr lvl="1"/>
                <a:r>
                  <a:rPr lang="en-US" altLang="zh-TW" sz="2800" dirty="0">
                    <a:latin typeface="Georgia" panose="02040502050405020303" pitchFamily="18" charset="0"/>
                  </a:rPr>
                  <a:t>Every bounding box has 5 values.</a:t>
                </a:r>
              </a:p>
              <a:p>
                <a:pPr lvl="1"/>
                <a:r>
                  <a:rPr lang="en-US" altLang="zh-TW" sz="2800" dirty="0">
                    <a:latin typeface="Georgia" panose="02040502050405020303" pitchFamily="18" charset="0"/>
                  </a:rPr>
                  <a:t>B is the number of bounding box.</a:t>
                </a:r>
              </a:p>
              <a:p>
                <a:pPr marL="0" indent="0">
                  <a:buNone/>
                </a:pPr>
                <a:endParaRPr lang="zh-TW" altLang="en-US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4701" y="1261241"/>
                <a:ext cx="10702598" cy="4915721"/>
              </a:xfrm>
              <a:blipFill>
                <a:blip r:embed="rId3"/>
                <a:stretch>
                  <a:fillRect l="-1025" t="-2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2D0F6826-7D4E-4425-9A25-ED8BE5A83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3" y="3719101"/>
            <a:ext cx="11142134" cy="2525653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0E8F58D-31F0-4C46-8426-DE17BF24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5995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06" y="302062"/>
            <a:ext cx="11048588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Change Classes and Filter (Cont’d)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1241"/>
                <a:ext cx="10515600" cy="491572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3200" b="1" dirty="0">
                    <a:latin typeface="Georgia" panose="02040502050405020303" pitchFamily="18" charset="0"/>
                  </a:rPr>
                  <a:t>Be careful we are under yolov4 folder now.</a:t>
                </a:r>
                <a:endParaRPr lang="en-US" altLang="zh-TW" sz="3200" dirty="0">
                  <a:latin typeface="Georgia" panose="02040502050405020303" pitchFamily="18" charset="0"/>
                </a:endParaRPr>
              </a:p>
              <a:p>
                <a:r>
                  <a:rPr lang="en-US" altLang="zh-TW" sz="3200" dirty="0">
                    <a:latin typeface="Georgia" panose="02040502050405020303" pitchFamily="18" charset="0"/>
                  </a:rPr>
                  <a:t>Classes = </a:t>
                </a:r>
                <a14:m>
                  <m:oMath xmlns:m="http://schemas.openxmlformats.org/officeDocument/2006/math">
                    <m:r>
                      <a:rPr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TW" sz="3200" dirty="0">
                  <a:latin typeface="Georgia" panose="02040502050405020303" pitchFamily="18" charset="0"/>
                </a:endParaRPr>
              </a:p>
              <a:p>
                <a:r>
                  <a:rPr lang="en-US" altLang="zh-TW" sz="3200" dirty="0">
                    <a:latin typeface="Georgia" panose="02040502050405020303" pitchFamily="18" charset="0"/>
                  </a:rPr>
                  <a:t>Filters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altLang="zh-TW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</m:t>
                        </m:r>
                      </m:e>
                    </m:d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3=</m:t>
                    </m:r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3+5</m:t>
                        </m:r>
                      </m:e>
                    </m:d>
                    <m:r>
                      <a:rPr lang="en-US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3=24</m:t>
                    </m:r>
                  </m:oMath>
                </a14:m>
                <a:endParaRPr lang="en-US" altLang="zh-TW" sz="32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BF4D91-F8EC-423F-8A93-14E93256CC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1241"/>
                <a:ext cx="10515600" cy="4915721"/>
              </a:xfrm>
              <a:blipFill>
                <a:blip r:embed="rId3"/>
                <a:stretch>
                  <a:fillRect l="-1333" t="-24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3A767B59-08FA-4A5B-A034-0E300AEB1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5" y="3133233"/>
            <a:ext cx="8401050" cy="28194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35AD72-C650-47F4-B5B6-410B51C1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7994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Classes and Filter 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/>
          <a:lstStyle/>
          <a:p>
            <a:r>
              <a:rPr lang="en-US" altLang="zh-TW" b="1" dirty="0">
                <a:latin typeface="Georgia" panose="02040502050405020303" pitchFamily="18" charset="0"/>
              </a:rPr>
              <a:t>Be careful we are under yolov4 folder now.</a:t>
            </a:r>
            <a:endParaRPr lang="en-US" altLang="zh-TW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044BDF-AC3A-4342-9AAC-86B4B4B6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4" y="2393841"/>
            <a:ext cx="11297371" cy="2670571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CA77CA-7E82-4286-98AE-465E191A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5909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Training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Georgia" panose="02040502050405020303" pitchFamily="18" charset="0"/>
              </a:rPr>
              <a:t>Move into darknet folder.</a:t>
            </a:r>
          </a:p>
          <a:p>
            <a:r>
              <a:rPr lang="en-US" altLang="zh-TW" sz="3200" dirty="0">
                <a:latin typeface="Georgia" panose="02040502050405020303" pitchFamily="18" charset="0"/>
              </a:rPr>
              <a:t>Start training.</a:t>
            </a:r>
          </a:p>
          <a:p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24253B-ED47-420C-9FE9-06BA123D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4" y="2393841"/>
            <a:ext cx="7172325" cy="1828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9C199D-B384-4B68-A7C8-6A29407D5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444"/>
          <a:stretch/>
        </p:blipFill>
        <p:spPr>
          <a:xfrm>
            <a:off x="630762" y="4117353"/>
            <a:ext cx="10930468" cy="1828800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DD24C60-3974-4306-AE6C-955F21D4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8334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D2D62-FF0E-452E-86C1-AABBDC14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dirty="0">
                <a:latin typeface="Georgia" panose="02040502050405020303" pitchFamily="18" charset="0"/>
              </a:rPr>
              <a:t>Prevent </a:t>
            </a:r>
            <a:r>
              <a:rPr lang="en-US" altLang="zh-TW" sz="4400" b="1" dirty="0" err="1">
                <a:latin typeface="Georgia" panose="02040502050405020303" pitchFamily="18" charset="0"/>
              </a:rPr>
              <a:t>Colab</a:t>
            </a:r>
            <a:r>
              <a:rPr lang="en-US" altLang="zh-TW" sz="4400" b="1" dirty="0">
                <a:latin typeface="Georgia" panose="02040502050405020303" pitchFamily="18" charset="0"/>
              </a:rPr>
              <a:t> Disconnected</a:t>
            </a:r>
            <a:endParaRPr lang="zh-TW" altLang="en-US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B81AA2-A53E-4CFA-B64B-E6F7CD560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4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Georgia" panose="02040502050405020303" pitchFamily="18" charset="0"/>
              </a:rPr>
              <a:t>Windows: </a:t>
            </a:r>
          </a:p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   Press “Ctrl” + “Shift” + “</a:t>
            </a:r>
            <a:r>
              <a:rPr lang="en-US" altLang="zh-TW" sz="3200" dirty="0" err="1">
                <a:latin typeface="Georgia" panose="02040502050405020303" pitchFamily="18" charset="0"/>
              </a:rPr>
              <a:t>i</a:t>
            </a:r>
            <a:r>
              <a:rPr lang="en-US" altLang="zh-TW" sz="3200" dirty="0">
                <a:latin typeface="Georgia" panose="02040502050405020303" pitchFamily="18" charset="0"/>
              </a:rPr>
              <a:t>”</a:t>
            </a:r>
          </a:p>
          <a:p>
            <a:r>
              <a:rPr lang="en-US" altLang="zh-TW" sz="3200" dirty="0">
                <a:latin typeface="Georgia" panose="02040502050405020303" pitchFamily="18" charset="0"/>
              </a:rPr>
              <a:t>Mac: </a:t>
            </a:r>
          </a:p>
          <a:p>
            <a:pPr marL="0" indent="0">
              <a:buNone/>
            </a:pPr>
            <a:r>
              <a:rPr lang="en-US" altLang="zh-TW" sz="3200" dirty="0">
                <a:latin typeface="Georgia" panose="02040502050405020303" pitchFamily="18" charset="0"/>
              </a:rPr>
              <a:t>   Press “Option” + “Command”</a:t>
            </a:r>
            <a:r>
              <a:rPr lang="zh-TW" altLang="en-US" sz="3200" dirty="0">
                <a:latin typeface="Georgia" panose="02040502050405020303" pitchFamily="18" charset="0"/>
              </a:rPr>
              <a:t> </a:t>
            </a:r>
            <a:r>
              <a:rPr lang="en-US" altLang="zh-TW" sz="3200" dirty="0">
                <a:latin typeface="Georgia" panose="02040502050405020303" pitchFamily="18" charset="0"/>
              </a:rPr>
              <a:t>+ “</a:t>
            </a:r>
            <a:r>
              <a:rPr lang="en-US" altLang="zh-TW" sz="3200" dirty="0" err="1">
                <a:latin typeface="Georgia" panose="02040502050405020303" pitchFamily="18" charset="0"/>
              </a:rPr>
              <a:t>i</a:t>
            </a:r>
            <a:r>
              <a:rPr lang="en-US" altLang="zh-TW" sz="3200" dirty="0">
                <a:latin typeface="Georgia" panose="02040502050405020303" pitchFamily="18" charset="0"/>
              </a:rPr>
              <a:t>”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389139-491C-473B-8575-1C7112CF4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17" r="20254" b="6277"/>
          <a:stretch/>
        </p:blipFill>
        <p:spPr>
          <a:xfrm>
            <a:off x="1173101" y="4822253"/>
            <a:ext cx="6280939" cy="1325563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C7B65C3-BBF3-4FF5-A266-7B4154641593}"/>
              </a:ext>
            </a:extLst>
          </p:cNvPr>
          <p:cNvGrpSpPr/>
          <p:nvPr/>
        </p:nvGrpSpPr>
        <p:grpSpPr>
          <a:xfrm>
            <a:off x="8658799" y="1387155"/>
            <a:ext cx="2517478" cy="5272728"/>
            <a:chOff x="7907357" y="365125"/>
            <a:chExt cx="2993125" cy="6224827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B755F250-E977-4DA0-AA5F-9ADE8DC7E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147" b="10615"/>
            <a:stretch/>
          </p:blipFill>
          <p:spPr>
            <a:xfrm>
              <a:off x="7907357" y="365125"/>
              <a:ext cx="2993125" cy="622482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C36BB43-E769-4915-B4D4-2F2D6C3592E1}"/>
                </a:ext>
              </a:extLst>
            </p:cNvPr>
            <p:cNvSpPr/>
            <p:nvPr/>
          </p:nvSpPr>
          <p:spPr>
            <a:xfrm flipV="1">
              <a:off x="8653336" y="685470"/>
              <a:ext cx="438912" cy="174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E7040D7-3135-474E-812C-00C9E1D01449}"/>
                </a:ext>
              </a:extLst>
            </p:cNvPr>
            <p:cNvSpPr/>
            <p:nvPr/>
          </p:nvSpPr>
          <p:spPr>
            <a:xfrm flipH="1" flipV="1">
              <a:off x="7937490" y="6036731"/>
              <a:ext cx="2891377" cy="2222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9D3959DF-B861-4B22-B9C6-F12F872F41F2}"/>
              </a:ext>
            </a:extLst>
          </p:cNvPr>
          <p:cNvSpPr txBox="1">
            <a:spLocks/>
          </p:cNvSpPr>
          <p:nvPr/>
        </p:nvSpPr>
        <p:spPr>
          <a:xfrm>
            <a:off x="1135989" y="4157127"/>
            <a:ext cx="5572139" cy="689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/>
              <a:t>Type the following code in there.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6C3FCC-80A5-4BE8-82D4-9080DF16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91C0-8E2E-49D6-BCD1-05B91ADBADBA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E3FDEA9D-CF93-4A09-B3E9-506C94EB2972}"/>
              </a:ext>
            </a:extLst>
          </p:cNvPr>
          <p:cNvSpPr/>
          <p:nvPr/>
        </p:nvSpPr>
        <p:spPr>
          <a:xfrm>
            <a:off x="1075958" y="3973933"/>
            <a:ext cx="6066248" cy="2332956"/>
          </a:xfrm>
          <a:prstGeom prst="wedgeRoundRectCallout">
            <a:avLst>
              <a:gd name="adj1" fmla="val 25456"/>
              <a:gd name="adj2" fmla="val 50038"/>
              <a:gd name="adj3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69DA433-57B8-405F-A0DE-4041159D4EEC}"/>
              </a:ext>
            </a:extLst>
          </p:cNvPr>
          <p:cNvCxnSpPr>
            <a:cxnSpLocks/>
            <a:stCxn id="14" idx="3"/>
            <a:endCxn id="9" idx="3"/>
          </p:cNvCxnSpPr>
          <p:nvPr/>
        </p:nvCxnSpPr>
        <p:spPr>
          <a:xfrm>
            <a:off x="7142206" y="5140411"/>
            <a:ext cx="1541937" cy="11449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970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Copy Test File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41"/>
            <a:ext cx="10515600" cy="491572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r>
              <a:rPr lang="en-US" altLang="zh-TW" sz="3200" dirty="0">
                <a:latin typeface="Georgia" panose="02040502050405020303" pitchFamily="18" charset="0"/>
              </a:rPr>
              <a:t>Copy the image and the video that we will test later.</a:t>
            </a:r>
            <a:endParaRPr lang="zh-TW" altLang="en-US" sz="3200" dirty="0">
              <a:latin typeface="Georgia" panose="02040502050405020303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0D317C-6B12-4FA0-8AA9-117A39A03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71" y="3000250"/>
            <a:ext cx="8296458" cy="143770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211DACD-3596-4B7D-A705-78F2D262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937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48AFD-7A96-4B11-B419-B2EA71B3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062"/>
            <a:ext cx="10515600" cy="1132600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Georgia" panose="02040502050405020303" pitchFamily="18" charset="0"/>
              </a:rPr>
              <a:t>Check the Image</a:t>
            </a:r>
            <a:endParaRPr lang="zh-TW" altLang="en-US" sz="4800" dirty="0">
              <a:latin typeface="Georgia" panose="020405020504050203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BF4D91-F8EC-423F-8A93-14E93256C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529"/>
            <a:ext cx="10515600" cy="4915721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Georgia" panose="02040502050405020303" pitchFamily="18" charset="0"/>
              </a:rPr>
              <a:t>Be careful we are under darknet folder now.</a:t>
            </a:r>
            <a:endParaRPr lang="en-US" altLang="zh-TW" sz="3200" dirty="0">
              <a:latin typeface="Georgia" panose="02040502050405020303" pitchFamily="18" charset="0"/>
            </a:endParaRPr>
          </a:p>
          <a:p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2D3957-5FFC-4174-ACB9-8F91911A6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6"/>
          <a:stretch/>
        </p:blipFill>
        <p:spPr>
          <a:xfrm>
            <a:off x="2313231" y="1859091"/>
            <a:ext cx="7565537" cy="4531858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615A1A8-D8F2-4189-9354-5C31AA74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8C91B-96FB-4F21-A4D9-90A0A10ABDB0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738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30677</TotalTime>
  <Words>3119</Words>
  <Application>Microsoft Office PowerPoint</Application>
  <PresentationFormat>寬螢幕</PresentationFormat>
  <Paragraphs>759</Paragraphs>
  <Slides>113</Slides>
  <Notes>113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20" baseType="lpstr">
      <vt:lpstr>source-serif-pro</vt:lpstr>
      <vt:lpstr>Arial</vt:lpstr>
      <vt:lpstr>Calibri</vt:lpstr>
      <vt:lpstr>Calibri Light</vt:lpstr>
      <vt:lpstr>Cambria Math</vt:lpstr>
      <vt:lpstr>Georgia</vt:lpstr>
      <vt:lpstr>Office 佈景主題</vt:lpstr>
      <vt:lpstr>Masked Face Detection</vt:lpstr>
      <vt:lpstr>Outline</vt:lpstr>
      <vt:lpstr>Image Labeling</vt:lpstr>
      <vt:lpstr>Tools of Image Labeling</vt:lpstr>
      <vt:lpstr>Create New Folders</vt:lpstr>
      <vt:lpstr>LabelImg (macOS)</vt:lpstr>
      <vt:lpstr>LabelImg (Windows)</vt:lpstr>
      <vt:lpstr>LabelImg</vt:lpstr>
      <vt:lpstr>Setting</vt:lpstr>
      <vt:lpstr>Classes</vt:lpstr>
      <vt:lpstr>Open Image in LabelImg</vt:lpstr>
      <vt:lpstr>Labeling</vt:lpstr>
      <vt:lpstr>Labeling (Cont’d)</vt:lpstr>
      <vt:lpstr>Labeling (Cont’d)</vt:lpstr>
      <vt:lpstr>Save</vt:lpstr>
      <vt:lpstr>Setting</vt:lpstr>
      <vt:lpstr>Open Image in LabelImg</vt:lpstr>
      <vt:lpstr>Labeling</vt:lpstr>
      <vt:lpstr>Labeling (Cont’d)</vt:lpstr>
      <vt:lpstr>Labeling (Cont’d)</vt:lpstr>
      <vt:lpstr>Save</vt:lpstr>
      <vt:lpstr>Check Label Files</vt:lpstr>
      <vt:lpstr>Label Files</vt:lpstr>
      <vt:lpstr>YOLO Format</vt:lpstr>
      <vt:lpstr>PascalVOC Format</vt:lpstr>
      <vt:lpstr>PascalVOC Format (Cont’d)</vt:lpstr>
      <vt:lpstr>Bonus</vt:lpstr>
      <vt:lpstr>Key Terms of Convolutional Neural Networks </vt:lpstr>
      <vt:lpstr>Convolutional Neural Networks (CNNs)</vt:lpstr>
      <vt:lpstr>Convolutional Layer (Conv. Layer)</vt:lpstr>
      <vt:lpstr>Pooling Layer</vt:lpstr>
      <vt:lpstr>Fully-connected Layer (Conn. Layer)</vt:lpstr>
      <vt:lpstr>Object Detection</vt:lpstr>
      <vt:lpstr>What is Object Detection?</vt:lpstr>
      <vt:lpstr>Bounding Box</vt:lpstr>
      <vt:lpstr>You Only Look Once (YOLO)</vt:lpstr>
      <vt:lpstr>What is YOLO?</vt:lpstr>
      <vt:lpstr>YOLO</vt:lpstr>
      <vt:lpstr>Evolution of YOLOv1</vt:lpstr>
      <vt:lpstr>Evolution of YOLOv1 (Cont’d)</vt:lpstr>
      <vt:lpstr>Evolution of YOLOv2</vt:lpstr>
      <vt:lpstr>Evolution of YOLOv2 (Cont’d)</vt:lpstr>
      <vt:lpstr>Evolution of YOLOv3</vt:lpstr>
      <vt:lpstr>YOLOv4</vt:lpstr>
      <vt:lpstr>Architecture of YOLOv4</vt:lpstr>
      <vt:lpstr>Backbone – CSPDarknet-53</vt:lpstr>
      <vt:lpstr>Neck – SPP + PANet </vt:lpstr>
      <vt:lpstr>Neck – SPP + PANet (Cont’d)</vt:lpstr>
      <vt:lpstr>Object Detection with YOLOv4</vt:lpstr>
      <vt:lpstr>Create a Folder in Google Drive</vt:lpstr>
      <vt:lpstr>Upload Dataset.zip to Google Drive</vt:lpstr>
      <vt:lpstr>Outline</vt:lpstr>
      <vt:lpstr>Change to Use GPU</vt:lpstr>
      <vt:lpstr>Check GPU</vt:lpstr>
      <vt:lpstr>Connected to Google Drive</vt:lpstr>
      <vt:lpstr>Connected to Google Drive (Cont’d)</vt:lpstr>
      <vt:lpstr>PowerPoint 簡報</vt:lpstr>
      <vt:lpstr>Move into the Folder</vt:lpstr>
      <vt:lpstr>Unzip the Dataset</vt:lpstr>
      <vt:lpstr>Download Darknet</vt:lpstr>
      <vt:lpstr>Move into Darknet Folder</vt:lpstr>
      <vt:lpstr>Check the Makefile</vt:lpstr>
      <vt:lpstr>Modify the Makefile</vt:lpstr>
      <vt:lpstr>Check the Makefile</vt:lpstr>
      <vt:lpstr>Compile YOLO</vt:lpstr>
      <vt:lpstr>Execute Darknet</vt:lpstr>
      <vt:lpstr>Check Image</vt:lpstr>
      <vt:lpstr>Download the Weight</vt:lpstr>
      <vt:lpstr>Detected Object with Darknet</vt:lpstr>
      <vt:lpstr>Check Image</vt:lpstr>
      <vt:lpstr>Masked Face Detection  with YOLOv4</vt:lpstr>
      <vt:lpstr>Make Folder</vt:lpstr>
      <vt:lpstr>Unzip the Dataset</vt:lpstr>
      <vt:lpstr>Check Dataset</vt:lpstr>
      <vt:lpstr>Check Label File</vt:lpstr>
      <vt:lpstr>Check Dataset</vt:lpstr>
      <vt:lpstr>Check Label File</vt:lpstr>
      <vt:lpstr>Build the Function for YOLO Format</vt:lpstr>
      <vt:lpstr>Build the Function of YOLO Format (Cont’d)</vt:lpstr>
      <vt:lpstr>Build the Function of YOLO Format (Cont’d)</vt:lpstr>
      <vt:lpstr>Build the Function of YOLO Format (Cont’d)</vt:lpstr>
      <vt:lpstr>Set the Path</vt:lpstr>
      <vt:lpstr>Check the Image</vt:lpstr>
      <vt:lpstr>Check the Label</vt:lpstr>
      <vt:lpstr>Training Dataset</vt:lpstr>
      <vt:lpstr>Write Dataset in the File</vt:lpstr>
      <vt:lpstr>Copy the Parameter File</vt:lpstr>
      <vt:lpstr>Check File</vt:lpstr>
      <vt:lpstr>Make the Folder</vt:lpstr>
      <vt:lpstr>Parameter </vt:lpstr>
      <vt:lpstr>Make the File</vt:lpstr>
      <vt:lpstr>Check Parameter</vt:lpstr>
      <vt:lpstr>Change Classes and Filter</vt:lpstr>
      <vt:lpstr>Change Classes and Filter (Cont’d)</vt:lpstr>
      <vt:lpstr>Check Classes and Filter </vt:lpstr>
      <vt:lpstr>Training</vt:lpstr>
      <vt:lpstr>Prevent Colab Disconnected</vt:lpstr>
      <vt:lpstr>Copy Test File</vt:lpstr>
      <vt:lpstr>Check the Image</vt:lpstr>
      <vt:lpstr>Detection</vt:lpstr>
      <vt:lpstr>Check the Result</vt:lpstr>
      <vt:lpstr>Build a Function </vt:lpstr>
      <vt:lpstr>Build a Function</vt:lpstr>
      <vt:lpstr>Build a Function (Cont’d)</vt:lpstr>
      <vt:lpstr>Build a Function (Cont’d)</vt:lpstr>
      <vt:lpstr>Build a Function (Cont’d)</vt:lpstr>
      <vt:lpstr>Build a Function (Cont’d)</vt:lpstr>
      <vt:lpstr>Open Camera</vt:lpstr>
      <vt:lpstr>Detecting Video</vt:lpstr>
      <vt:lpstr>Exercise</vt:lpstr>
      <vt:lpstr>Send Your Works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Masked Face Detection</dc:title>
  <dc:creator>依靜</dc:creator>
  <cp:lastModifiedBy>呂彥旻</cp:lastModifiedBy>
  <cp:revision>172</cp:revision>
  <cp:lastPrinted>2022-11-18T08:54:56Z</cp:lastPrinted>
  <dcterms:created xsi:type="dcterms:W3CDTF">2022-11-02T03:00:56Z</dcterms:created>
  <dcterms:modified xsi:type="dcterms:W3CDTF">2022-12-07T16:03:10Z</dcterms:modified>
</cp:coreProperties>
</file>